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53"/>
  </p:notesMasterIdLst>
  <p:handoutMasterIdLst>
    <p:handoutMasterId r:id="rId54"/>
  </p:handoutMasterIdLst>
  <p:sldIdLst>
    <p:sldId id="256" r:id="rId2"/>
    <p:sldId id="294" r:id="rId3"/>
    <p:sldId id="320" r:id="rId4"/>
    <p:sldId id="287" r:id="rId5"/>
    <p:sldId id="285" r:id="rId6"/>
    <p:sldId id="266" r:id="rId7"/>
    <p:sldId id="288" r:id="rId8"/>
    <p:sldId id="348" r:id="rId9"/>
    <p:sldId id="349" r:id="rId10"/>
    <p:sldId id="315" r:id="rId11"/>
    <p:sldId id="355" r:id="rId12"/>
    <p:sldId id="356" r:id="rId13"/>
    <p:sldId id="357" r:id="rId14"/>
    <p:sldId id="358" r:id="rId15"/>
    <p:sldId id="323" r:id="rId16"/>
    <p:sldId id="359" r:id="rId17"/>
    <p:sldId id="324" r:id="rId18"/>
    <p:sldId id="325" r:id="rId19"/>
    <p:sldId id="360" r:id="rId20"/>
    <p:sldId id="361" r:id="rId21"/>
    <p:sldId id="326" r:id="rId22"/>
    <p:sldId id="327" r:id="rId23"/>
    <p:sldId id="328" r:id="rId24"/>
    <p:sldId id="329" r:id="rId25"/>
    <p:sldId id="362" r:id="rId26"/>
    <p:sldId id="363" r:id="rId27"/>
    <p:sldId id="364" r:id="rId28"/>
    <p:sldId id="330" r:id="rId29"/>
    <p:sldId id="331" r:id="rId30"/>
    <p:sldId id="332" r:id="rId31"/>
    <p:sldId id="350" r:id="rId32"/>
    <p:sldId id="351" r:id="rId33"/>
    <p:sldId id="334" r:id="rId34"/>
    <p:sldId id="335" r:id="rId35"/>
    <p:sldId id="336" r:id="rId36"/>
    <p:sldId id="338" r:id="rId37"/>
    <p:sldId id="352" r:id="rId38"/>
    <p:sldId id="353" r:id="rId39"/>
    <p:sldId id="354" r:id="rId40"/>
    <p:sldId id="337" r:id="rId41"/>
    <p:sldId id="339" r:id="rId42"/>
    <p:sldId id="340" r:id="rId43"/>
    <p:sldId id="341" r:id="rId44"/>
    <p:sldId id="343" r:id="rId45"/>
    <p:sldId id="344" r:id="rId46"/>
    <p:sldId id="345" r:id="rId47"/>
    <p:sldId id="346" r:id="rId48"/>
    <p:sldId id="322" r:id="rId49"/>
    <p:sldId id="347" r:id="rId50"/>
    <p:sldId id="319" r:id="rId51"/>
    <p:sldId id="290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 THULASIRAM" initials="GT" lastIdx="1" clrIdx="0">
    <p:extLst>
      <p:ext uri="{19B8F6BF-5375-455C-9EA6-DF929625EA0E}">
        <p15:presenceInfo xmlns:p15="http://schemas.microsoft.com/office/powerpoint/2012/main" userId="G THULASIR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D40"/>
    <a:srgbClr val="CE2D40"/>
    <a:srgbClr val="A8A8A8"/>
    <a:srgbClr val="F5333F"/>
    <a:srgbClr val="F1333F"/>
    <a:srgbClr val="E72D3F"/>
    <a:srgbClr val="898989"/>
    <a:srgbClr val="989898"/>
    <a:srgbClr val="F6303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 autoAdjust="0"/>
    <p:restoredTop sz="96271"/>
  </p:normalViewPr>
  <p:slideViewPr>
    <p:cSldViewPr snapToGrid="0" showGuides="1">
      <p:cViewPr varScale="1">
        <p:scale>
          <a:sx n="105" d="100"/>
          <a:sy n="105" d="100"/>
        </p:scale>
        <p:origin x="50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4C1232-770E-4688-A14A-75F8EF664D8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5130F3-6379-4595-A0E1-1A4D70AC1D16}">
      <dgm:prSet/>
      <dgm:spPr/>
      <dgm:t>
        <a:bodyPr/>
        <a:lstStyle/>
        <a:p>
          <a:r>
            <a:rPr lang="en-IN" dirty="0"/>
            <a:t>Demo of Advanced regression</a:t>
          </a:r>
          <a:endParaRPr lang="en-US" dirty="0"/>
        </a:p>
      </dgm:t>
    </dgm:pt>
    <dgm:pt modelId="{DEE235A2-6F67-4550-8967-B82ACF4E1E7F}" type="parTrans" cxnId="{A49CFB75-95FB-402A-BFB0-6CD9086A1BAC}">
      <dgm:prSet/>
      <dgm:spPr/>
      <dgm:t>
        <a:bodyPr/>
        <a:lstStyle/>
        <a:p>
          <a:endParaRPr lang="en-US"/>
        </a:p>
      </dgm:t>
    </dgm:pt>
    <dgm:pt modelId="{C9B3485F-FC17-423A-B3E7-FB61FE564C96}" type="sibTrans" cxnId="{A49CFB75-95FB-402A-BFB0-6CD9086A1BAC}">
      <dgm:prSet/>
      <dgm:spPr/>
      <dgm:t>
        <a:bodyPr/>
        <a:lstStyle/>
        <a:p>
          <a:endParaRPr lang="en-US"/>
        </a:p>
      </dgm:t>
    </dgm:pt>
    <dgm:pt modelId="{FFF4E883-9BF8-43A5-8AF6-ECCB393A894E}">
      <dgm:prSet/>
      <dgm:spPr/>
      <dgm:t>
        <a:bodyPr/>
        <a:lstStyle/>
        <a:p>
          <a:r>
            <a:rPr lang="en-IN" dirty="0"/>
            <a:t>Why Regularization</a:t>
          </a:r>
          <a:endParaRPr lang="en-US" dirty="0"/>
        </a:p>
      </dgm:t>
    </dgm:pt>
    <dgm:pt modelId="{D59E015F-4D32-4E15-A49D-EC2AE99700DE}" type="parTrans" cxnId="{66253194-FD86-420E-9A1A-70B0FEFDBF3F}">
      <dgm:prSet/>
      <dgm:spPr/>
      <dgm:t>
        <a:bodyPr/>
        <a:lstStyle/>
        <a:p>
          <a:endParaRPr lang="en-US"/>
        </a:p>
      </dgm:t>
    </dgm:pt>
    <dgm:pt modelId="{4947E118-1D53-476B-9A7F-FAC6B549EFE3}" type="sibTrans" cxnId="{66253194-FD86-420E-9A1A-70B0FEFDBF3F}">
      <dgm:prSet/>
      <dgm:spPr/>
      <dgm:t>
        <a:bodyPr/>
        <a:lstStyle/>
        <a:p>
          <a:endParaRPr lang="en-US"/>
        </a:p>
      </dgm:t>
    </dgm:pt>
    <dgm:pt modelId="{67715CE7-2912-47E7-91E7-0080BA24702A}">
      <dgm:prSet/>
      <dgm:spPr/>
      <dgm:t>
        <a:bodyPr/>
        <a:lstStyle/>
        <a:p>
          <a:r>
            <a:rPr lang="en-IN" dirty="0"/>
            <a:t>L1 and L2 Regularization</a:t>
          </a:r>
          <a:endParaRPr lang="en-US" dirty="0"/>
        </a:p>
      </dgm:t>
    </dgm:pt>
    <dgm:pt modelId="{8D311F98-3F76-4034-9901-DC158B70957C}" type="parTrans" cxnId="{5E544A82-1591-4DBF-9406-A943779584E6}">
      <dgm:prSet/>
      <dgm:spPr/>
      <dgm:t>
        <a:bodyPr/>
        <a:lstStyle/>
        <a:p>
          <a:endParaRPr lang="en-US"/>
        </a:p>
      </dgm:t>
    </dgm:pt>
    <dgm:pt modelId="{0CDBE8DB-E383-4196-BA12-4B35FA19B2CA}" type="sibTrans" cxnId="{5E544A82-1591-4DBF-9406-A943779584E6}">
      <dgm:prSet/>
      <dgm:spPr/>
      <dgm:t>
        <a:bodyPr/>
        <a:lstStyle/>
        <a:p>
          <a:endParaRPr lang="en-US"/>
        </a:p>
      </dgm:t>
    </dgm:pt>
    <dgm:pt modelId="{9E12E5DB-08C7-4D20-AA5D-ED6D3E50303F}">
      <dgm:prSet/>
      <dgm:spPr/>
      <dgm:t>
        <a:bodyPr/>
        <a:lstStyle/>
        <a:p>
          <a:r>
            <a:rPr lang="en-US" dirty="0"/>
            <a:t>Robust Regression</a:t>
          </a:r>
        </a:p>
      </dgm:t>
    </dgm:pt>
    <dgm:pt modelId="{53F73E0F-8C55-466D-AB12-0C50E8397229}" type="parTrans" cxnId="{63FEC580-EAAF-4632-B207-FD7D86B52E6A}">
      <dgm:prSet/>
      <dgm:spPr/>
      <dgm:t>
        <a:bodyPr/>
        <a:lstStyle/>
        <a:p>
          <a:endParaRPr lang="en-US"/>
        </a:p>
      </dgm:t>
    </dgm:pt>
    <dgm:pt modelId="{6052EA26-6172-46E5-93F5-39353622B29D}" type="sibTrans" cxnId="{63FEC580-EAAF-4632-B207-FD7D86B52E6A}">
      <dgm:prSet/>
      <dgm:spPr/>
      <dgm:t>
        <a:bodyPr/>
        <a:lstStyle/>
        <a:p>
          <a:endParaRPr lang="en-US"/>
        </a:p>
      </dgm:t>
    </dgm:pt>
    <dgm:pt modelId="{CA034F46-5C71-40F3-A0A3-8FF8FDC96D27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BA506CDB-79ED-4A55-9BA8-BB15492B2E99}" type="parTrans" cxnId="{0A3A60E7-C4DF-44F7-A737-ECA8271B5724}">
      <dgm:prSet/>
      <dgm:spPr/>
      <dgm:t>
        <a:bodyPr/>
        <a:lstStyle/>
        <a:p>
          <a:endParaRPr lang="en-IN"/>
        </a:p>
      </dgm:t>
    </dgm:pt>
    <dgm:pt modelId="{E8DCE33D-F557-43B2-9E55-FC1C3C943AF4}" type="sibTrans" cxnId="{0A3A60E7-C4DF-44F7-A737-ECA8271B5724}">
      <dgm:prSet/>
      <dgm:spPr/>
      <dgm:t>
        <a:bodyPr/>
        <a:lstStyle/>
        <a:p>
          <a:endParaRPr lang="en-IN"/>
        </a:p>
      </dgm:t>
    </dgm:pt>
    <dgm:pt modelId="{589CD788-3B5B-49EC-9E15-32BABF037861}">
      <dgm:prSet/>
      <dgm:spPr/>
      <dgm:t>
        <a:bodyPr/>
        <a:lstStyle/>
        <a:p>
          <a:r>
            <a:rPr lang="en-US" dirty="0" err="1"/>
            <a:t>ElasticNet</a:t>
          </a:r>
          <a:endParaRPr lang="en-US" dirty="0"/>
        </a:p>
      </dgm:t>
    </dgm:pt>
    <dgm:pt modelId="{D4A224E9-E837-471C-993B-92D29722A380}" type="parTrans" cxnId="{D5C1A168-FB25-4300-9EBE-5F7758DD10B4}">
      <dgm:prSet/>
      <dgm:spPr/>
      <dgm:t>
        <a:bodyPr/>
        <a:lstStyle/>
        <a:p>
          <a:endParaRPr lang="en-US"/>
        </a:p>
      </dgm:t>
    </dgm:pt>
    <dgm:pt modelId="{F561FA9F-1E85-47C8-BD8A-EA42618F267A}" type="sibTrans" cxnId="{D5C1A168-FB25-4300-9EBE-5F7758DD10B4}">
      <dgm:prSet/>
      <dgm:spPr/>
      <dgm:t>
        <a:bodyPr/>
        <a:lstStyle/>
        <a:p>
          <a:endParaRPr lang="en-US"/>
        </a:p>
      </dgm:t>
    </dgm:pt>
    <dgm:pt modelId="{587B6688-6E67-4EB0-841E-837F1E856D59}" type="pres">
      <dgm:prSet presAssocID="{214C1232-770E-4688-A14A-75F8EF664D82}" presName="linear" presStyleCnt="0">
        <dgm:presLayoutVars>
          <dgm:animLvl val="lvl"/>
          <dgm:resizeHandles val="exact"/>
        </dgm:presLayoutVars>
      </dgm:prSet>
      <dgm:spPr/>
    </dgm:pt>
    <dgm:pt modelId="{CAC6E08F-36B6-43C1-A68B-BE4FF0784C3A}" type="pres">
      <dgm:prSet presAssocID="{CB5130F3-6379-4595-A0E1-1A4D70AC1D16}" presName="parentText" presStyleLbl="node1" presStyleIdx="0" presStyleCnt="6" custLinFactY="407469" custLinFactNeighborX="-328" custLinFactNeighborY="500000">
        <dgm:presLayoutVars>
          <dgm:chMax val="0"/>
          <dgm:bulletEnabled val="1"/>
        </dgm:presLayoutVars>
      </dgm:prSet>
      <dgm:spPr/>
    </dgm:pt>
    <dgm:pt modelId="{4FC5580B-BE34-46E8-96F1-07795BA3B1FC}" type="pres">
      <dgm:prSet presAssocID="{C9B3485F-FC17-423A-B3E7-FB61FE564C96}" presName="spacer" presStyleCnt="0"/>
      <dgm:spPr/>
    </dgm:pt>
    <dgm:pt modelId="{F0CA9922-F906-40B3-BD17-4A19FC814ADE}" type="pres">
      <dgm:prSet presAssocID="{FFF4E883-9BF8-43A5-8AF6-ECCB393A894E}" presName="parentText" presStyleLbl="node1" presStyleIdx="1" presStyleCnt="6" custLinFactY="-141509" custLinFactNeighborX="-164" custLinFactNeighborY="-200000">
        <dgm:presLayoutVars>
          <dgm:chMax val="0"/>
          <dgm:bulletEnabled val="1"/>
        </dgm:presLayoutVars>
      </dgm:prSet>
      <dgm:spPr/>
    </dgm:pt>
    <dgm:pt modelId="{C69BE65A-E617-4587-9547-975378C61FEA}" type="pres">
      <dgm:prSet presAssocID="{4947E118-1D53-476B-9A7F-FAC6B549EFE3}" presName="spacer" presStyleCnt="0"/>
      <dgm:spPr/>
    </dgm:pt>
    <dgm:pt modelId="{160ED554-C6B5-409B-99ED-A0C59895D83B}" type="pres">
      <dgm:prSet presAssocID="{67715CE7-2912-47E7-91E7-0080BA24702A}" presName="parentText" presStyleLbl="node1" presStyleIdx="2" presStyleCnt="6" custLinFactY="-106483" custLinFactNeighborX="-164" custLinFactNeighborY="-200000">
        <dgm:presLayoutVars>
          <dgm:chMax val="0"/>
          <dgm:bulletEnabled val="1"/>
        </dgm:presLayoutVars>
      </dgm:prSet>
      <dgm:spPr/>
    </dgm:pt>
    <dgm:pt modelId="{58B6D84F-266D-4439-B8E2-87CF6A79C579}" type="pres">
      <dgm:prSet presAssocID="{0CDBE8DB-E383-4196-BA12-4B35FA19B2CA}" presName="spacer" presStyleCnt="0"/>
      <dgm:spPr/>
    </dgm:pt>
    <dgm:pt modelId="{7160DDBE-6B9D-4EF3-994A-152A9047A51C}" type="pres">
      <dgm:prSet presAssocID="{589CD788-3B5B-49EC-9E15-32BABF037861}" presName="parentText" presStyleLbl="node1" presStyleIdx="3" presStyleCnt="6" custLinFactY="-100000" custLinFactNeighborX="-164" custLinFactNeighborY="-196012">
        <dgm:presLayoutVars>
          <dgm:chMax val="0"/>
          <dgm:bulletEnabled val="1"/>
        </dgm:presLayoutVars>
      </dgm:prSet>
      <dgm:spPr/>
    </dgm:pt>
    <dgm:pt modelId="{20112F48-6E26-4E80-9F85-E0BA75AB0206}" type="pres">
      <dgm:prSet presAssocID="{F561FA9F-1E85-47C8-BD8A-EA42618F267A}" presName="spacer" presStyleCnt="0"/>
      <dgm:spPr/>
    </dgm:pt>
    <dgm:pt modelId="{82432DC4-9390-4466-B100-FEC7FDB2E4E4}" type="pres">
      <dgm:prSet presAssocID="{9E12E5DB-08C7-4D20-AA5D-ED6D3E50303F}" presName="parentText" presStyleLbl="node1" presStyleIdx="4" presStyleCnt="6" custLinFactY="-88762" custLinFactNeighborX="164" custLinFactNeighborY="-100000">
        <dgm:presLayoutVars>
          <dgm:chMax val="0"/>
          <dgm:bulletEnabled val="1"/>
        </dgm:presLayoutVars>
      </dgm:prSet>
      <dgm:spPr/>
    </dgm:pt>
    <dgm:pt modelId="{6BD9B7C0-4C6F-46B2-B617-EDEE067E783B}" type="pres">
      <dgm:prSet presAssocID="{6052EA26-6172-46E5-93F5-39353622B29D}" presName="spacer" presStyleCnt="0"/>
      <dgm:spPr/>
    </dgm:pt>
    <dgm:pt modelId="{DE376DBA-64A8-4351-B994-34D7AE9ED4DA}" type="pres">
      <dgm:prSet presAssocID="{CA034F46-5C71-40F3-A0A3-8FF8FDC96D27}" presName="parentText" presStyleLbl="node1" presStyleIdx="5" presStyleCnt="6" custLinFactY="20029" custLinFactNeighborY="100000">
        <dgm:presLayoutVars>
          <dgm:chMax val="0"/>
          <dgm:bulletEnabled val="1"/>
        </dgm:presLayoutVars>
      </dgm:prSet>
      <dgm:spPr/>
    </dgm:pt>
  </dgm:ptLst>
  <dgm:cxnLst>
    <dgm:cxn modelId="{4E7F4E2B-7635-44FE-B957-E665798B066E}" type="presOf" srcId="{67715CE7-2912-47E7-91E7-0080BA24702A}" destId="{160ED554-C6B5-409B-99ED-A0C59895D83B}" srcOrd="0" destOrd="0" presId="urn:microsoft.com/office/officeart/2005/8/layout/vList2"/>
    <dgm:cxn modelId="{B8F5C939-CAD5-4547-A5FD-FF4F1B5E0A6E}" type="presOf" srcId="{CB5130F3-6379-4595-A0E1-1A4D70AC1D16}" destId="{CAC6E08F-36B6-43C1-A68B-BE4FF0784C3A}" srcOrd="0" destOrd="0" presId="urn:microsoft.com/office/officeart/2005/8/layout/vList2"/>
    <dgm:cxn modelId="{D5C1A168-FB25-4300-9EBE-5F7758DD10B4}" srcId="{214C1232-770E-4688-A14A-75F8EF664D82}" destId="{589CD788-3B5B-49EC-9E15-32BABF037861}" srcOrd="3" destOrd="0" parTransId="{D4A224E9-E837-471C-993B-92D29722A380}" sibTransId="{F561FA9F-1E85-47C8-BD8A-EA42618F267A}"/>
    <dgm:cxn modelId="{72950C54-ABF6-4B2F-9899-29D40E70E1B4}" type="presOf" srcId="{589CD788-3B5B-49EC-9E15-32BABF037861}" destId="{7160DDBE-6B9D-4EF3-994A-152A9047A51C}" srcOrd="0" destOrd="0" presId="urn:microsoft.com/office/officeart/2005/8/layout/vList2"/>
    <dgm:cxn modelId="{2BF0C474-8B0F-4F95-B579-8308145FE4BF}" type="presOf" srcId="{9E12E5DB-08C7-4D20-AA5D-ED6D3E50303F}" destId="{82432DC4-9390-4466-B100-FEC7FDB2E4E4}" srcOrd="0" destOrd="0" presId="urn:microsoft.com/office/officeart/2005/8/layout/vList2"/>
    <dgm:cxn modelId="{A49CFB75-95FB-402A-BFB0-6CD9086A1BAC}" srcId="{214C1232-770E-4688-A14A-75F8EF664D82}" destId="{CB5130F3-6379-4595-A0E1-1A4D70AC1D16}" srcOrd="0" destOrd="0" parTransId="{DEE235A2-6F67-4550-8967-B82ACF4E1E7F}" sibTransId="{C9B3485F-FC17-423A-B3E7-FB61FE564C96}"/>
    <dgm:cxn modelId="{63FEC580-EAAF-4632-B207-FD7D86B52E6A}" srcId="{214C1232-770E-4688-A14A-75F8EF664D82}" destId="{9E12E5DB-08C7-4D20-AA5D-ED6D3E50303F}" srcOrd="4" destOrd="0" parTransId="{53F73E0F-8C55-466D-AB12-0C50E8397229}" sibTransId="{6052EA26-6172-46E5-93F5-39353622B29D}"/>
    <dgm:cxn modelId="{5E544A82-1591-4DBF-9406-A943779584E6}" srcId="{214C1232-770E-4688-A14A-75F8EF664D82}" destId="{67715CE7-2912-47E7-91E7-0080BA24702A}" srcOrd="2" destOrd="0" parTransId="{8D311F98-3F76-4034-9901-DC158B70957C}" sibTransId="{0CDBE8DB-E383-4196-BA12-4B35FA19B2CA}"/>
    <dgm:cxn modelId="{74229093-ADA7-4E55-965E-410D121AD1BC}" type="presOf" srcId="{FFF4E883-9BF8-43A5-8AF6-ECCB393A894E}" destId="{F0CA9922-F906-40B3-BD17-4A19FC814ADE}" srcOrd="0" destOrd="0" presId="urn:microsoft.com/office/officeart/2005/8/layout/vList2"/>
    <dgm:cxn modelId="{66253194-FD86-420E-9A1A-70B0FEFDBF3F}" srcId="{214C1232-770E-4688-A14A-75F8EF664D82}" destId="{FFF4E883-9BF8-43A5-8AF6-ECCB393A894E}" srcOrd="1" destOrd="0" parTransId="{D59E015F-4D32-4E15-A49D-EC2AE99700DE}" sibTransId="{4947E118-1D53-476B-9A7F-FAC6B549EFE3}"/>
    <dgm:cxn modelId="{FEA6A799-8C8F-4B0C-AE84-E4D5844598CB}" type="presOf" srcId="{214C1232-770E-4688-A14A-75F8EF664D82}" destId="{587B6688-6E67-4EB0-841E-837F1E856D59}" srcOrd="0" destOrd="0" presId="urn:microsoft.com/office/officeart/2005/8/layout/vList2"/>
    <dgm:cxn modelId="{279F53DB-1D62-4245-A32E-A98C02A99E86}" type="presOf" srcId="{CA034F46-5C71-40F3-A0A3-8FF8FDC96D27}" destId="{DE376DBA-64A8-4351-B994-34D7AE9ED4DA}" srcOrd="0" destOrd="0" presId="urn:microsoft.com/office/officeart/2005/8/layout/vList2"/>
    <dgm:cxn modelId="{0A3A60E7-C4DF-44F7-A737-ECA8271B5724}" srcId="{214C1232-770E-4688-A14A-75F8EF664D82}" destId="{CA034F46-5C71-40F3-A0A3-8FF8FDC96D27}" srcOrd="5" destOrd="0" parTransId="{BA506CDB-79ED-4A55-9BA8-BB15492B2E99}" sibTransId="{E8DCE33D-F557-43B2-9E55-FC1C3C943AF4}"/>
    <dgm:cxn modelId="{4D152AA7-9AB2-4082-8AFA-436F79A93A56}" type="presParOf" srcId="{587B6688-6E67-4EB0-841E-837F1E856D59}" destId="{CAC6E08F-36B6-43C1-A68B-BE4FF0784C3A}" srcOrd="0" destOrd="0" presId="urn:microsoft.com/office/officeart/2005/8/layout/vList2"/>
    <dgm:cxn modelId="{9D1E6ED8-20AA-48D2-AAB7-E612C2D18649}" type="presParOf" srcId="{587B6688-6E67-4EB0-841E-837F1E856D59}" destId="{4FC5580B-BE34-46E8-96F1-07795BA3B1FC}" srcOrd="1" destOrd="0" presId="urn:microsoft.com/office/officeart/2005/8/layout/vList2"/>
    <dgm:cxn modelId="{9B170DF8-C627-4223-87E3-75DB4F185A8D}" type="presParOf" srcId="{587B6688-6E67-4EB0-841E-837F1E856D59}" destId="{F0CA9922-F906-40B3-BD17-4A19FC814ADE}" srcOrd="2" destOrd="0" presId="urn:microsoft.com/office/officeart/2005/8/layout/vList2"/>
    <dgm:cxn modelId="{5CF95AA5-61E9-42C5-BA64-D44111E1A016}" type="presParOf" srcId="{587B6688-6E67-4EB0-841E-837F1E856D59}" destId="{C69BE65A-E617-4587-9547-975378C61FEA}" srcOrd="3" destOrd="0" presId="urn:microsoft.com/office/officeart/2005/8/layout/vList2"/>
    <dgm:cxn modelId="{C7FF965B-8F01-44AA-A744-D50D4462E23B}" type="presParOf" srcId="{587B6688-6E67-4EB0-841E-837F1E856D59}" destId="{160ED554-C6B5-409B-99ED-A0C59895D83B}" srcOrd="4" destOrd="0" presId="urn:microsoft.com/office/officeart/2005/8/layout/vList2"/>
    <dgm:cxn modelId="{9DF7C054-0E05-4691-943F-EF3EFE46D089}" type="presParOf" srcId="{587B6688-6E67-4EB0-841E-837F1E856D59}" destId="{58B6D84F-266D-4439-B8E2-87CF6A79C579}" srcOrd="5" destOrd="0" presId="urn:microsoft.com/office/officeart/2005/8/layout/vList2"/>
    <dgm:cxn modelId="{C077DF88-1C06-47F9-9568-E94557941143}" type="presParOf" srcId="{587B6688-6E67-4EB0-841E-837F1E856D59}" destId="{7160DDBE-6B9D-4EF3-994A-152A9047A51C}" srcOrd="6" destOrd="0" presId="urn:microsoft.com/office/officeart/2005/8/layout/vList2"/>
    <dgm:cxn modelId="{7D1A6790-5219-4181-8A54-9BC15BF95760}" type="presParOf" srcId="{587B6688-6E67-4EB0-841E-837F1E856D59}" destId="{20112F48-6E26-4E80-9F85-E0BA75AB0206}" srcOrd="7" destOrd="0" presId="urn:microsoft.com/office/officeart/2005/8/layout/vList2"/>
    <dgm:cxn modelId="{E75B4504-5B9A-4D1B-81EC-85D1238D4F87}" type="presParOf" srcId="{587B6688-6E67-4EB0-841E-837F1E856D59}" destId="{82432DC4-9390-4466-B100-FEC7FDB2E4E4}" srcOrd="8" destOrd="0" presId="urn:microsoft.com/office/officeart/2005/8/layout/vList2"/>
    <dgm:cxn modelId="{739EEF70-FAA1-4015-9581-3F74F0F34EB3}" type="presParOf" srcId="{587B6688-6E67-4EB0-841E-837F1E856D59}" destId="{6BD9B7C0-4C6F-46B2-B617-EDEE067E783B}" srcOrd="9" destOrd="0" presId="urn:microsoft.com/office/officeart/2005/8/layout/vList2"/>
    <dgm:cxn modelId="{04AFE490-FB2A-4CE6-8975-0095D8EC766E}" type="presParOf" srcId="{587B6688-6E67-4EB0-841E-837F1E856D59}" destId="{DE376DBA-64A8-4351-B994-34D7AE9ED4D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4C1232-770E-4688-A14A-75F8EF664D8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F4E883-9BF8-43A5-8AF6-ECCB393A894E}">
      <dgm:prSet/>
      <dgm:spPr/>
      <dgm:t>
        <a:bodyPr/>
        <a:lstStyle/>
        <a:p>
          <a:r>
            <a:rPr lang="en-IN"/>
            <a:t>Why Regularization</a:t>
          </a:r>
          <a:endParaRPr lang="en-US"/>
        </a:p>
      </dgm:t>
    </dgm:pt>
    <dgm:pt modelId="{D59E015F-4D32-4E15-A49D-EC2AE99700DE}" type="parTrans" cxnId="{66253194-FD86-420E-9A1A-70B0FEFDBF3F}">
      <dgm:prSet/>
      <dgm:spPr/>
      <dgm:t>
        <a:bodyPr/>
        <a:lstStyle/>
        <a:p>
          <a:endParaRPr lang="en-US"/>
        </a:p>
      </dgm:t>
    </dgm:pt>
    <dgm:pt modelId="{4947E118-1D53-476B-9A7F-FAC6B549EFE3}" type="sibTrans" cxnId="{66253194-FD86-420E-9A1A-70B0FEFDBF3F}">
      <dgm:prSet/>
      <dgm:spPr/>
      <dgm:t>
        <a:bodyPr/>
        <a:lstStyle/>
        <a:p>
          <a:endParaRPr lang="en-US"/>
        </a:p>
      </dgm:t>
    </dgm:pt>
    <dgm:pt modelId="{67715CE7-2912-47E7-91E7-0080BA24702A}">
      <dgm:prSet/>
      <dgm:spPr/>
      <dgm:t>
        <a:bodyPr/>
        <a:lstStyle/>
        <a:p>
          <a:r>
            <a:rPr lang="en-IN" dirty="0"/>
            <a:t>L1 and L2 Regularization</a:t>
          </a:r>
          <a:endParaRPr lang="en-US" dirty="0"/>
        </a:p>
      </dgm:t>
    </dgm:pt>
    <dgm:pt modelId="{8D311F98-3F76-4034-9901-DC158B70957C}" type="parTrans" cxnId="{5E544A82-1591-4DBF-9406-A943779584E6}">
      <dgm:prSet/>
      <dgm:spPr/>
      <dgm:t>
        <a:bodyPr/>
        <a:lstStyle/>
        <a:p>
          <a:endParaRPr lang="en-US"/>
        </a:p>
      </dgm:t>
    </dgm:pt>
    <dgm:pt modelId="{0CDBE8DB-E383-4196-BA12-4B35FA19B2CA}" type="sibTrans" cxnId="{5E544A82-1591-4DBF-9406-A943779584E6}">
      <dgm:prSet/>
      <dgm:spPr/>
      <dgm:t>
        <a:bodyPr/>
        <a:lstStyle/>
        <a:p>
          <a:endParaRPr lang="en-US"/>
        </a:p>
      </dgm:t>
    </dgm:pt>
    <dgm:pt modelId="{9E12E5DB-08C7-4D20-AA5D-ED6D3E50303F}">
      <dgm:prSet/>
      <dgm:spPr/>
      <dgm:t>
        <a:bodyPr/>
        <a:lstStyle/>
        <a:p>
          <a:r>
            <a:rPr lang="en-US" dirty="0"/>
            <a:t>Demo of Advanced regression</a:t>
          </a:r>
        </a:p>
      </dgm:t>
    </dgm:pt>
    <dgm:pt modelId="{53F73E0F-8C55-466D-AB12-0C50E8397229}" type="parTrans" cxnId="{63FEC580-EAAF-4632-B207-FD7D86B52E6A}">
      <dgm:prSet/>
      <dgm:spPr/>
      <dgm:t>
        <a:bodyPr/>
        <a:lstStyle/>
        <a:p>
          <a:endParaRPr lang="en-US"/>
        </a:p>
      </dgm:t>
    </dgm:pt>
    <dgm:pt modelId="{6052EA26-6172-46E5-93F5-39353622B29D}" type="sibTrans" cxnId="{63FEC580-EAAF-4632-B207-FD7D86B52E6A}">
      <dgm:prSet/>
      <dgm:spPr/>
      <dgm:t>
        <a:bodyPr/>
        <a:lstStyle/>
        <a:p>
          <a:endParaRPr lang="en-US"/>
        </a:p>
      </dgm:t>
    </dgm:pt>
    <dgm:pt modelId="{CA034F46-5C71-40F3-A0A3-8FF8FDC96D27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BA506CDB-79ED-4A55-9BA8-BB15492B2E99}" type="parTrans" cxnId="{0A3A60E7-C4DF-44F7-A737-ECA8271B5724}">
      <dgm:prSet/>
      <dgm:spPr/>
      <dgm:t>
        <a:bodyPr/>
        <a:lstStyle/>
        <a:p>
          <a:endParaRPr lang="en-IN"/>
        </a:p>
      </dgm:t>
    </dgm:pt>
    <dgm:pt modelId="{E8DCE33D-F557-43B2-9E55-FC1C3C943AF4}" type="sibTrans" cxnId="{0A3A60E7-C4DF-44F7-A737-ECA8271B5724}">
      <dgm:prSet/>
      <dgm:spPr/>
      <dgm:t>
        <a:bodyPr/>
        <a:lstStyle/>
        <a:p>
          <a:endParaRPr lang="en-IN"/>
        </a:p>
      </dgm:t>
    </dgm:pt>
    <dgm:pt modelId="{589CD788-3B5B-49EC-9E15-32BABF037861}">
      <dgm:prSet/>
      <dgm:spPr/>
      <dgm:t>
        <a:bodyPr/>
        <a:lstStyle/>
        <a:p>
          <a:r>
            <a:rPr lang="en-US" dirty="0" err="1"/>
            <a:t>ElasticNet</a:t>
          </a:r>
          <a:endParaRPr lang="en-US" dirty="0"/>
        </a:p>
      </dgm:t>
    </dgm:pt>
    <dgm:pt modelId="{D4A224E9-E837-471C-993B-92D29722A380}" type="parTrans" cxnId="{D5C1A168-FB25-4300-9EBE-5F7758DD10B4}">
      <dgm:prSet/>
      <dgm:spPr/>
      <dgm:t>
        <a:bodyPr/>
        <a:lstStyle/>
        <a:p>
          <a:endParaRPr lang="en-US"/>
        </a:p>
      </dgm:t>
    </dgm:pt>
    <dgm:pt modelId="{F561FA9F-1E85-47C8-BD8A-EA42618F267A}" type="sibTrans" cxnId="{D5C1A168-FB25-4300-9EBE-5F7758DD10B4}">
      <dgm:prSet/>
      <dgm:spPr/>
      <dgm:t>
        <a:bodyPr/>
        <a:lstStyle/>
        <a:p>
          <a:endParaRPr lang="en-US"/>
        </a:p>
      </dgm:t>
    </dgm:pt>
    <dgm:pt modelId="{587B6688-6E67-4EB0-841E-837F1E856D59}" type="pres">
      <dgm:prSet presAssocID="{214C1232-770E-4688-A14A-75F8EF664D82}" presName="linear" presStyleCnt="0">
        <dgm:presLayoutVars>
          <dgm:animLvl val="lvl"/>
          <dgm:resizeHandles val="exact"/>
        </dgm:presLayoutVars>
      </dgm:prSet>
      <dgm:spPr/>
    </dgm:pt>
    <dgm:pt modelId="{F0CA9922-F906-40B3-BD17-4A19FC814ADE}" type="pres">
      <dgm:prSet presAssocID="{FFF4E883-9BF8-43A5-8AF6-ECCB393A89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9BE65A-E617-4587-9547-975378C61FEA}" type="pres">
      <dgm:prSet presAssocID="{4947E118-1D53-476B-9A7F-FAC6B549EFE3}" presName="spacer" presStyleCnt="0"/>
      <dgm:spPr/>
    </dgm:pt>
    <dgm:pt modelId="{160ED554-C6B5-409B-99ED-A0C59895D83B}" type="pres">
      <dgm:prSet presAssocID="{67715CE7-2912-47E7-91E7-0080BA24702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8B6D84F-266D-4439-B8E2-87CF6A79C579}" type="pres">
      <dgm:prSet presAssocID="{0CDBE8DB-E383-4196-BA12-4B35FA19B2CA}" presName="spacer" presStyleCnt="0"/>
      <dgm:spPr/>
    </dgm:pt>
    <dgm:pt modelId="{7160DDBE-6B9D-4EF3-994A-152A9047A51C}" type="pres">
      <dgm:prSet presAssocID="{589CD788-3B5B-49EC-9E15-32BABF0378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112F48-6E26-4E80-9F85-E0BA75AB0206}" type="pres">
      <dgm:prSet presAssocID="{F561FA9F-1E85-47C8-BD8A-EA42618F267A}" presName="spacer" presStyleCnt="0"/>
      <dgm:spPr/>
    </dgm:pt>
    <dgm:pt modelId="{82432DC4-9390-4466-B100-FEC7FDB2E4E4}" type="pres">
      <dgm:prSet presAssocID="{9E12E5DB-08C7-4D20-AA5D-ED6D3E50303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D9B7C0-4C6F-46B2-B617-EDEE067E783B}" type="pres">
      <dgm:prSet presAssocID="{6052EA26-6172-46E5-93F5-39353622B29D}" presName="spacer" presStyleCnt="0"/>
      <dgm:spPr/>
    </dgm:pt>
    <dgm:pt modelId="{DE376DBA-64A8-4351-B994-34D7AE9ED4DA}" type="pres">
      <dgm:prSet presAssocID="{CA034F46-5C71-40F3-A0A3-8FF8FDC96D2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7F4E2B-7635-44FE-B957-E665798B066E}" type="presOf" srcId="{67715CE7-2912-47E7-91E7-0080BA24702A}" destId="{160ED554-C6B5-409B-99ED-A0C59895D83B}" srcOrd="0" destOrd="0" presId="urn:microsoft.com/office/officeart/2005/8/layout/vList2"/>
    <dgm:cxn modelId="{D5C1A168-FB25-4300-9EBE-5F7758DD10B4}" srcId="{214C1232-770E-4688-A14A-75F8EF664D82}" destId="{589CD788-3B5B-49EC-9E15-32BABF037861}" srcOrd="2" destOrd="0" parTransId="{D4A224E9-E837-471C-993B-92D29722A380}" sibTransId="{F561FA9F-1E85-47C8-BD8A-EA42618F267A}"/>
    <dgm:cxn modelId="{72950C54-ABF6-4B2F-9899-29D40E70E1B4}" type="presOf" srcId="{589CD788-3B5B-49EC-9E15-32BABF037861}" destId="{7160DDBE-6B9D-4EF3-994A-152A9047A51C}" srcOrd="0" destOrd="0" presId="urn:microsoft.com/office/officeart/2005/8/layout/vList2"/>
    <dgm:cxn modelId="{2BF0C474-8B0F-4F95-B579-8308145FE4BF}" type="presOf" srcId="{9E12E5DB-08C7-4D20-AA5D-ED6D3E50303F}" destId="{82432DC4-9390-4466-B100-FEC7FDB2E4E4}" srcOrd="0" destOrd="0" presId="urn:microsoft.com/office/officeart/2005/8/layout/vList2"/>
    <dgm:cxn modelId="{63FEC580-EAAF-4632-B207-FD7D86B52E6A}" srcId="{214C1232-770E-4688-A14A-75F8EF664D82}" destId="{9E12E5DB-08C7-4D20-AA5D-ED6D3E50303F}" srcOrd="3" destOrd="0" parTransId="{53F73E0F-8C55-466D-AB12-0C50E8397229}" sibTransId="{6052EA26-6172-46E5-93F5-39353622B29D}"/>
    <dgm:cxn modelId="{5E544A82-1591-4DBF-9406-A943779584E6}" srcId="{214C1232-770E-4688-A14A-75F8EF664D82}" destId="{67715CE7-2912-47E7-91E7-0080BA24702A}" srcOrd="1" destOrd="0" parTransId="{8D311F98-3F76-4034-9901-DC158B70957C}" sibTransId="{0CDBE8DB-E383-4196-BA12-4B35FA19B2CA}"/>
    <dgm:cxn modelId="{74229093-ADA7-4E55-965E-410D121AD1BC}" type="presOf" srcId="{FFF4E883-9BF8-43A5-8AF6-ECCB393A894E}" destId="{F0CA9922-F906-40B3-BD17-4A19FC814ADE}" srcOrd="0" destOrd="0" presId="urn:microsoft.com/office/officeart/2005/8/layout/vList2"/>
    <dgm:cxn modelId="{66253194-FD86-420E-9A1A-70B0FEFDBF3F}" srcId="{214C1232-770E-4688-A14A-75F8EF664D82}" destId="{FFF4E883-9BF8-43A5-8AF6-ECCB393A894E}" srcOrd="0" destOrd="0" parTransId="{D59E015F-4D32-4E15-A49D-EC2AE99700DE}" sibTransId="{4947E118-1D53-476B-9A7F-FAC6B549EFE3}"/>
    <dgm:cxn modelId="{FEA6A799-8C8F-4B0C-AE84-E4D5844598CB}" type="presOf" srcId="{214C1232-770E-4688-A14A-75F8EF664D82}" destId="{587B6688-6E67-4EB0-841E-837F1E856D59}" srcOrd="0" destOrd="0" presId="urn:microsoft.com/office/officeart/2005/8/layout/vList2"/>
    <dgm:cxn modelId="{279F53DB-1D62-4245-A32E-A98C02A99E86}" type="presOf" srcId="{CA034F46-5C71-40F3-A0A3-8FF8FDC96D27}" destId="{DE376DBA-64A8-4351-B994-34D7AE9ED4DA}" srcOrd="0" destOrd="0" presId="urn:microsoft.com/office/officeart/2005/8/layout/vList2"/>
    <dgm:cxn modelId="{0A3A60E7-C4DF-44F7-A737-ECA8271B5724}" srcId="{214C1232-770E-4688-A14A-75F8EF664D82}" destId="{CA034F46-5C71-40F3-A0A3-8FF8FDC96D27}" srcOrd="4" destOrd="0" parTransId="{BA506CDB-79ED-4A55-9BA8-BB15492B2E99}" sibTransId="{E8DCE33D-F557-43B2-9E55-FC1C3C943AF4}"/>
    <dgm:cxn modelId="{9B170DF8-C627-4223-87E3-75DB4F185A8D}" type="presParOf" srcId="{587B6688-6E67-4EB0-841E-837F1E856D59}" destId="{F0CA9922-F906-40B3-BD17-4A19FC814ADE}" srcOrd="0" destOrd="0" presId="urn:microsoft.com/office/officeart/2005/8/layout/vList2"/>
    <dgm:cxn modelId="{5CF95AA5-61E9-42C5-BA64-D44111E1A016}" type="presParOf" srcId="{587B6688-6E67-4EB0-841E-837F1E856D59}" destId="{C69BE65A-E617-4587-9547-975378C61FEA}" srcOrd="1" destOrd="0" presId="urn:microsoft.com/office/officeart/2005/8/layout/vList2"/>
    <dgm:cxn modelId="{C7FF965B-8F01-44AA-A744-D50D4462E23B}" type="presParOf" srcId="{587B6688-6E67-4EB0-841E-837F1E856D59}" destId="{160ED554-C6B5-409B-99ED-A0C59895D83B}" srcOrd="2" destOrd="0" presId="urn:microsoft.com/office/officeart/2005/8/layout/vList2"/>
    <dgm:cxn modelId="{9DF7C054-0E05-4691-943F-EF3EFE46D089}" type="presParOf" srcId="{587B6688-6E67-4EB0-841E-837F1E856D59}" destId="{58B6D84F-266D-4439-B8E2-87CF6A79C579}" srcOrd="3" destOrd="0" presId="urn:microsoft.com/office/officeart/2005/8/layout/vList2"/>
    <dgm:cxn modelId="{C077DF88-1C06-47F9-9568-E94557941143}" type="presParOf" srcId="{587B6688-6E67-4EB0-841E-837F1E856D59}" destId="{7160DDBE-6B9D-4EF3-994A-152A9047A51C}" srcOrd="4" destOrd="0" presId="urn:microsoft.com/office/officeart/2005/8/layout/vList2"/>
    <dgm:cxn modelId="{7D1A6790-5219-4181-8A54-9BC15BF95760}" type="presParOf" srcId="{587B6688-6E67-4EB0-841E-837F1E856D59}" destId="{20112F48-6E26-4E80-9F85-E0BA75AB0206}" srcOrd="5" destOrd="0" presId="urn:microsoft.com/office/officeart/2005/8/layout/vList2"/>
    <dgm:cxn modelId="{E75B4504-5B9A-4D1B-81EC-85D1238D4F87}" type="presParOf" srcId="{587B6688-6E67-4EB0-841E-837F1E856D59}" destId="{82432DC4-9390-4466-B100-FEC7FDB2E4E4}" srcOrd="6" destOrd="0" presId="urn:microsoft.com/office/officeart/2005/8/layout/vList2"/>
    <dgm:cxn modelId="{739EEF70-FAA1-4015-9581-3F74F0F34EB3}" type="presParOf" srcId="{587B6688-6E67-4EB0-841E-837F1E856D59}" destId="{6BD9B7C0-4C6F-46B2-B617-EDEE067E783B}" srcOrd="7" destOrd="0" presId="urn:microsoft.com/office/officeart/2005/8/layout/vList2"/>
    <dgm:cxn modelId="{04AFE490-FB2A-4CE6-8975-0095D8EC766E}" type="presParOf" srcId="{587B6688-6E67-4EB0-841E-837F1E856D59}" destId="{DE376DBA-64A8-4351-B994-34D7AE9ED4D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6E08F-36B6-43C1-A68B-BE4FF0784C3A}">
      <dsp:nvSpPr>
        <dsp:cNvPr id="0" name=""/>
        <dsp:cNvSpPr/>
      </dsp:nvSpPr>
      <dsp:spPr>
        <a:xfrm>
          <a:off x="0" y="3082517"/>
          <a:ext cx="4429636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Demo of Advanced regression</a:t>
          </a:r>
          <a:endParaRPr lang="en-US" sz="2600" kern="1200" dirty="0"/>
        </a:p>
      </dsp:txBody>
      <dsp:txXfrm>
        <a:off x="30442" y="3112959"/>
        <a:ext cx="4368752" cy="562726"/>
      </dsp:txXfrm>
    </dsp:sp>
    <dsp:sp modelId="{F0CA9922-F906-40B3-BD17-4A19FC814ADE}">
      <dsp:nvSpPr>
        <dsp:cNvPr id="0" name=""/>
        <dsp:cNvSpPr/>
      </dsp:nvSpPr>
      <dsp:spPr>
        <a:xfrm>
          <a:off x="0" y="0"/>
          <a:ext cx="4429636" cy="62361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Why Regularization</a:t>
          </a:r>
          <a:endParaRPr lang="en-US" sz="2600" kern="1200" dirty="0"/>
        </a:p>
      </dsp:txBody>
      <dsp:txXfrm>
        <a:off x="30442" y="30442"/>
        <a:ext cx="4368752" cy="562726"/>
      </dsp:txXfrm>
    </dsp:sp>
    <dsp:sp modelId="{160ED554-C6B5-409B-99ED-A0C59895D83B}">
      <dsp:nvSpPr>
        <dsp:cNvPr id="0" name=""/>
        <dsp:cNvSpPr/>
      </dsp:nvSpPr>
      <dsp:spPr>
        <a:xfrm>
          <a:off x="0" y="750281"/>
          <a:ext cx="4429636" cy="62361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L1 and L2 Regularization</a:t>
          </a:r>
          <a:endParaRPr lang="en-US" sz="2600" kern="1200" dirty="0"/>
        </a:p>
      </dsp:txBody>
      <dsp:txXfrm>
        <a:off x="30442" y="780723"/>
        <a:ext cx="4368752" cy="562726"/>
      </dsp:txXfrm>
    </dsp:sp>
    <dsp:sp modelId="{7160DDBE-6B9D-4EF3-994A-152A9047A51C}">
      <dsp:nvSpPr>
        <dsp:cNvPr id="0" name=""/>
        <dsp:cNvSpPr/>
      </dsp:nvSpPr>
      <dsp:spPr>
        <a:xfrm>
          <a:off x="0" y="1492186"/>
          <a:ext cx="4429636" cy="62361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ElasticNet</a:t>
          </a:r>
          <a:endParaRPr lang="en-US" sz="2600" kern="1200" dirty="0"/>
        </a:p>
      </dsp:txBody>
      <dsp:txXfrm>
        <a:off x="30442" y="1522628"/>
        <a:ext cx="4368752" cy="562726"/>
      </dsp:txXfrm>
    </dsp:sp>
    <dsp:sp modelId="{82432DC4-9390-4466-B100-FEC7FDB2E4E4}">
      <dsp:nvSpPr>
        <dsp:cNvPr id="0" name=""/>
        <dsp:cNvSpPr/>
      </dsp:nvSpPr>
      <dsp:spPr>
        <a:xfrm>
          <a:off x="0" y="2332651"/>
          <a:ext cx="4429636" cy="62361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Robust Regression</a:t>
          </a:r>
        </a:p>
      </dsp:txBody>
      <dsp:txXfrm>
        <a:off x="30442" y="2363093"/>
        <a:ext cx="4368752" cy="562726"/>
      </dsp:txXfrm>
    </dsp:sp>
    <dsp:sp modelId="{DE376DBA-64A8-4351-B994-34D7AE9ED4DA}">
      <dsp:nvSpPr>
        <dsp:cNvPr id="0" name=""/>
        <dsp:cNvSpPr/>
      </dsp:nvSpPr>
      <dsp:spPr>
        <a:xfrm>
          <a:off x="0" y="3826651"/>
          <a:ext cx="4429636" cy="6236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Conclusion</a:t>
          </a:r>
        </a:p>
      </dsp:txBody>
      <dsp:txXfrm>
        <a:off x="30442" y="3857093"/>
        <a:ext cx="4368752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A9922-F906-40B3-BD17-4A19FC814ADE}">
      <dsp:nvSpPr>
        <dsp:cNvPr id="0" name=""/>
        <dsp:cNvSpPr/>
      </dsp:nvSpPr>
      <dsp:spPr>
        <a:xfrm>
          <a:off x="0" y="458288"/>
          <a:ext cx="4429636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Why Regularization</a:t>
          </a:r>
          <a:endParaRPr lang="en-US" sz="2600" kern="1200"/>
        </a:p>
      </dsp:txBody>
      <dsp:txXfrm>
        <a:off x="30442" y="488730"/>
        <a:ext cx="4368752" cy="562726"/>
      </dsp:txXfrm>
    </dsp:sp>
    <dsp:sp modelId="{160ED554-C6B5-409B-99ED-A0C59895D83B}">
      <dsp:nvSpPr>
        <dsp:cNvPr id="0" name=""/>
        <dsp:cNvSpPr/>
      </dsp:nvSpPr>
      <dsp:spPr>
        <a:xfrm>
          <a:off x="0" y="1156778"/>
          <a:ext cx="4429636" cy="62361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L1 and L2 Regularization</a:t>
          </a:r>
          <a:endParaRPr lang="en-US" sz="2600" kern="1200" dirty="0"/>
        </a:p>
      </dsp:txBody>
      <dsp:txXfrm>
        <a:off x="30442" y="1187220"/>
        <a:ext cx="4368752" cy="562726"/>
      </dsp:txXfrm>
    </dsp:sp>
    <dsp:sp modelId="{7160DDBE-6B9D-4EF3-994A-152A9047A51C}">
      <dsp:nvSpPr>
        <dsp:cNvPr id="0" name=""/>
        <dsp:cNvSpPr/>
      </dsp:nvSpPr>
      <dsp:spPr>
        <a:xfrm>
          <a:off x="0" y="1855268"/>
          <a:ext cx="4429636" cy="6236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ElasticNet</a:t>
          </a:r>
          <a:endParaRPr lang="en-US" sz="2600" kern="1200" dirty="0"/>
        </a:p>
      </dsp:txBody>
      <dsp:txXfrm>
        <a:off x="30442" y="1885710"/>
        <a:ext cx="4368752" cy="562726"/>
      </dsp:txXfrm>
    </dsp:sp>
    <dsp:sp modelId="{82432DC4-9390-4466-B100-FEC7FDB2E4E4}">
      <dsp:nvSpPr>
        <dsp:cNvPr id="0" name=""/>
        <dsp:cNvSpPr/>
      </dsp:nvSpPr>
      <dsp:spPr>
        <a:xfrm>
          <a:off x="0" y="2553758"/>
          <a:ext cx="4429636" cy="62361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Demo of Advanced regression</a:t>
          </a:r>
        </a:p>
      </dsp:txBody>
      <dsp:txXfrm>
        <a:off x="30442" y="2584200"/>
        <a:ext cx="4368752" cy="562726"/>
      </dsp:txXfrm>
    </dsp:sp>
    <dsp:sp modelId="{DE376DBA-64A8-4351-B994-34D7AE9ED4DA}">
      <dsp:nvSpPr>
        <dsp:cNvPr id="0" name=""/>
        <dsp:cNvSpPr/>
      </dsp:nvSpPr>
      <dsp:spPr>
        <a:xfrm>
          <a:off x="0" y="3252248"/>
          <a:ext cx="4429636" cy="6236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Conclusion</a:t>
          </a:r>
        </a:p>
      </dsp:txBody>
      <dsp:txXfrm>
        <a:off x="30442" y="3282690"/>
        <a:ext cx="4368752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AE976-622A-4655-9E25-BEC8E48FB10F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69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AE976-622A-4655-9E25-BEC8E48FB10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30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0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</p:spPr>
        <p:txBody>
          <a:bodyPr/>
          <a:lstStyle/>
          <a:p>
            <a:fld id="{EB6B529C-358E-464A-80D3-B4DD91120955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BFA6-7020-A842-AFE3-43A763B8DE0A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0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970A-5D49-E646-889A-E8EA6023EA9A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970B-5F9F-1C49-823B-784ECC0F8F74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39-C6E8-734E-A964-0558AE677560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E18D-3351-C242-BAA6-DD72A5C1D791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E410-33A2-CB47-8127-299FF22D1A22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84D-755B-CC43-99C4-2BB0EB76FEF6}" type="datetime1">
              <a:rPr lang="en-IN" smtClean="0"/>
              <a:t>29-06-2019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29-06-2019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089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E6DF-C830-420A-9259-8B18757B2EF9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154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E6DF-C830-420A-9259-8B18757B2EF9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53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E6DF-C830-420A-9259-8B18757B2EF9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4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635DD2-605D-49B6-B112-8439B18A5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Proxima Nova Rg" pitchFamily="50" charset="0"/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4E4-6425-1046-B03F-6799B0FFAEB1}" type="datetime1">
              <a:rPr lang="en-IN" smtClean="0"/>
              <a:t>29-06-2019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 userDrawn="1"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706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890" userDrawn="1">
          <p15:clr>
            <a:srgbClr val="FBAE40"/>
          </p15:clr>
        </p15:guide>
        <p15:guide id="6" pos="612" userDrawn="1">
          <p15:clr>
            <a:srgbClr val="FBAE40"/>
          </p15:clr>
        </p15:guide>
        <p15:guide id="7" pos="2222" userDrawn="1">
          <p15:clr>
            <a:srgbClr val="FBAE40"/>
          </p15:clr>
        </p15:guide>
        <p15:guide id="8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00075"/>
            <a:ext cx="3735903" cy="3825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1445363" y="1382268"/>
            <a:ext cx="1668121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IN" dirty="0"/>
              <a:t>Click icon to add </a:t>
            </a:r>
            <a:br>
              <a:rPr lang="en-IN" dirty="0"/>
            </a:br>
            <a:r>
              <a:rPr lang="en-IN" dirty="0"/>
              <a:t>picture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3744984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6055443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9" name="Text Placeholder 2"/>
          <p:cNvSpPr>
            <a:spLocks noGrp="1"/>
          </p:cNvSpPr>
          <p:nvPr>
            <p:ph idx="1" hasCustomPrompt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idx="13" hasCustomPrompt="1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idx="14" hasCustomPrompt="1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9074EA-ECD9-45AD-8DE9-0365549B469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F89CC4-BB01-461B-8D41-512A134E3FC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CC286-A281-4FCD-96D8-0A5CF7AF5B1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4A31C2B-8F11-8248-906D-0BD56E359BFE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671EC7-D508-B044-8C6E-D9DFCCBB9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7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210">
          <p15:clr>
            <a:srgbClr val="FBAE40"/>
          </p15:clr>
        </p15:guide>
        <p15:guide id="6" orient="horz" pos="2391">
          <p15:clr>
            <a:srgbClr val="FBAE40"/>
          </p15:clr>
        </p15:guide>
        <p15:guide id="12" orient="horz" pos="2096">
          <p15:clr>
            <a:srgbClr val="FBAE40"/>
          </p15:clr>
        </p15:guide>
        <p15:guide id="13" orient="horz" pos="378" userDrawn="1">
          <p15:clr>
            <a:srgbClr val="FBAE40"/>
          </p15:clr>
        </p15:guide>
        <p15:guide id="14" pos="907" userDrawn="1">
          <p15:clr>
            <a:srgbClr val="FBAE40"/>
          </p15:clr>
        </p15:guide>
        <p15:guide id="15" orient="horz" pos="872" userDrawn="1">
          <p15:clr>
            <a:srgbClr val="FBAE40"/>
          </p15:clr>
        </p15:guide>
        <p15:guide id="18" pos="1961" userDrawn="1">
          <p15:clr>
            <a:srgbClr val="FBAE40"/>
          </p15:clr>
        </p15:guide>
        <p15:guide id="19" pos="2353" userDrawn="1">
          <p15:clr>
            <a:srgbClr val="FBAE40"/>
          </p15:clr>
        </p15:guide>
        <p15:guide id="20" pos="3407" userDrawn="1">
          <p15:clr>
            <a:srgbClr val="FBAE40"/>
          </p15:clr>
        </p15:guide>
        <p15:guide id="21" pos="3810" userDrawn="1">
          <p15:clr>
            <a:srgbClr val="FBAE40"/>
          </p15:clr>
        </p15:guide>
        <p15:guide id="22" pos="48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16199"/>
            <a:ext cx="3612150" cy="434679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5" name="Rectangle 14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7" name="Rectangle 16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Rectangle 1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" name="Oval 2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1" name="Oval 2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Oval 21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3152" cy="94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0" y="2028697"/>
            <a:ext cx="103152" cy="944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3152" cy="94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3152" cy="94468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idx="10" hasCustomPrompt="1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idx="11" hasCustomPrompt="1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idx="12" hasCustomPrompt="1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7056DC-BA1E-40CC-95C2-9DC99462E0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17D727-E6DF-4A67-842D-BCED9755E2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81891CD-35CC-4726-88E1-CD107C79D47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169E76D-53F5-4634-BE5F-DEB745D478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38175" y="4767263"/>
            <a:ext cx="2057400" cy="273844"/>
          </a:xfrm>
        </p:spPr>
        <p:txBody>
          <a:bodyPr/>
          <a:lstStyle/>
          <a:p>
            <a:fld id="{A3A67E1C-BAD1-994B-B7B0-0862E7408890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9BF5947E-E89E-4885-BAA6-FBACA46CF1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Data Science Certification Program</a:t>
            </a:r>
            <a:endParaRPr lang="en-IN" dirty="0"/>
          </a:p>
        </p:txBody>
      </p:sp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67475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0" name="Rectangle 39"/>
          <p:cNvSpPr/>
          <p:nvPr userDrawn="1"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2" name="Rectangle 41"/>
          <p:cNvSpPr/>
          <p:nvPr userDrawn="1"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3" name="Rectangle 42"/>
          <p:cNvSpPr/>
          <p:nvPr userDrawn="1"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4" name="Oval 43"/>
          <p:cNvSpPr/>
          <p:nvPr userDrawn="1"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6" name="Oval 45"/>
          <p:cNvSpPr/>
          <p:nvPr userDrawn="1"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7" name="Oval 46"/>
          <p:cNvSpPr/>
          <p:nvPr userDrawn="1"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5782" cy="96876"/>
          </a:xfrm>
          <a:prstGeom prst="rect">
            <a:avLst/>
          </a:prstGeom>
        </p:spPr>
      </p:pic>
      <p:sp>
        <p:nvSpPr>
          <p:cNvPr id="49" name="Oval 48"/>
          <p:cNvSpPr/>
          <p:nvPr userDrawn="1"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4" y="2028697"/>
            <a:ext cx="105782" cy="968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5782" cy="96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5782" cy="968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2F7326-C7FA-D748-86B3-42DEEB935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3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5" orient="horz" pos="378" userDrawn="1">
          <p15:clr>
            <a:srgbClr val="FBAE40"/>
          </p15:clr>
        </p15:guide>
        <p15:guide id="16" orient="horz" pos="1144" userDrawn="1">
          <p15:clr>
            <a:srgbClr val="FBAE40"/>
          </p15:clr>
        </p15:guide>
        <p15:guide id="17" orient="horz" pos="2335" userDrawn="1">
          <p15:clr>
            <a:srgbClr val="FBAE40"/>
          </p15:clr>
        </p15:guide>
        <p15:guide id="18" pos="1587" userDrawn="1">
          <p15:clr>
            <a:srgbClr val="FBAE40"/>
          </p15:clr>
        </p15:guide>
        <p15:guide id="19" pos="1655" userDrawn="1">
          <p15:clr>
            <a:srgbClr val="FBAE40"/>
          </p15:clr>
        </p15:guide>
        <p15:guide id="20" pos="2835" userDrawn="1">
          <p15:clr>
            <a:srgbClr val="FBAE40"/>
          </p15:clr>
        </p15:guide>
        <p15:guide id="21" pos="2931" userDrawn="1">
          <p15:clr>
            <a:srgbClr val="FBAE40"/>
          </p15:clr>
        </p15:guide>
        <p15:guide id="22" pos="4122" userDrawn="1">
          <p15:clr>
            <a:srgbClr val="FBAE40"/>
          </p15:clr>
        </p15:guide>
        <p15:guide id="23" pos="4190" userDrawn="1">
          <p15:clr>
            <a:srgbClr val="FBAE40"/>
          </p15:clr>
        </p15:guide>
        <p15:guide id="24" orient="horz" pos="1399" userDrawn="1">
          <p15:clr>
            <a:srgbClr val="FBAE40"/>
          </p15:clr>
        </p15:guide>
        <p15:guide id="25" orient="horz" pos="12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AC8EB75-20B8-FA41-8A25-CB9D4F4E068B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42473" y="546498"/>
            <a:ext cx="5902706" cy="56792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6C12CF-F405-45A5-97E3-9EAADD0DF6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31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2473" y="4767263"/>
            <a:ext cx="2057400" cy="273844"/>
          </a:xfrm>
        </p:spPr>
        <p:txBody>
          <a:bodyPr/>
          <a:lstStyle/>
          <a:p>
            <a:fld id="{4EB8ED25-022A-B848-9E47-2A9D6C0BE6AE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8364-3C2C-104E-8621-E4598F6F7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7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1" orient="horz" pos="378" userDrawn="1">
          <p15:clr>
            <a:srgbClr val="FBAE40"/>
          </p15:clr>
        </p15:guide>
        <p15:guide id="12" orient="horz" pos="1178" userDrawn="1">
          <p15:clr>
            <a:srgbClr val="FBAE40"/>
          </p15:clr>
        </p15:guide>
        <p15:guide id="13" orient="horz" pos="1671" userDrawn="1">
          <p15:clr>
            <a:srgbClr val="FBAE40"/>
          </p15:clr>
        </p15:guide>
        <p15:guide id="14" orient="horz" pos="1977" userDrawn="1">
          <p15:clr>
            <a:srgbClr val="FBAE40"/>
          </p15:clr>
        </p15:guide>
        <p15:guide id="15" orient="horz" pos="2930" userDrawn="1">
          <p15:clr>
            <a:srgbClr val="FBAE40"/>
          </p15:clr>
        </p15:guide>
        <p15:guide id="16" orient="horz" pos="2641" userDrawn="1">
          <p15:clr>
            <a:srgbClr val="FBAE40"/>
          </p15:clr>
        </p15:guide>
        <p15:guide id="17" pos="289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71B733E-A046-7440-A009-9222C7A6AB80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Line Title, Infographic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E02A8A3-DB71-4204-8178-44D43F0A7DDB}"/>
              </a:ext>
            </a:extLst>
          </p:cNvPr>
          <p:cNvSpPr/>
          <p:nvPr userDrawn="1"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2D0B-A252-47F4-90C6-E6D73E995E19}"/>
              </a:ext>
            </a:extLst>
          </p:cNvPr>
          <p:cNvSpPr/>
          <p:nvPr userDrawn="1"/>
        </p:nvSpPr>
        <p:spPr>
          <a:xfrm>
            <a:off x="-3" y="-20049"/>
            <a:ext cx="9144001" cy="5143500"/>
          </a:xfrm>
          <a:prstGeom prst="rect">
            <a:avLst/>
          </a:prstGeom>
          <a:blipFill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D8D96AE-F6F4-434E-9686-AF89D00D27E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2" y="-12112"/>
            <a:ext cx="9144002" cy="514767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1F6816D9-B4AF-47C1-8C5D-860514751D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220734" y="-3856910"/>
            <a:ext cx="9144001" cy="5147675"/>
          </a:xfrm>
          <a:custGeom>
            <a:avLst/>
            <a:gdLst>
              <a:gd name="connsiteX0" fmla="*/ 1 w 9144001"/>
              <a:gd name="connsiteY0" fmla="*/ 0 h 5147675"/>
              <a:gd name="connsiteX1" fmla="*/ 9144001 w 9144001"/>
              <a:gd name="connsiteY1" fmla="*/ 0 h 5147675"/>
              <a:gd name="connsiteX2" fmla="*/ 9144001 w 9144001"/>
              <a:gd name="connsiteY2" fmla="*/ 2897600 h 5147675"/>
              <a:gd name="connsiteX3" fmla="*/ 9144001 w 9144001"/>
              <a:gd name="connsiteY3" fmla="*/ 3191288 h 5147675"/>
              <a:gd name="connsiteX4" fmla="*/ 9144001 w 9144001"/>
              <a:gd name="connsiteY4" fmla="*/ 5147088 h 5147675"/>
              <a:gd name="connsiteX5" fmla="*/ 4727575 w 9144001"/>
              <a:gd name="connsiteY5" fmla="*/ 5147088 h 5147675"/>
              <a:gd name="connsiteX6" fmla="*/ 4727575 w 9144001"/>
              <a:gd name="connsiteY6" fmla="*/ 5147675 h 5147675"/>
              <a:gd name="connsiteX7" fmla="*/ 3650997 w 9144001"/>
              <a:gd name="connsiteY7" fmla="*/ 5147675 h 5147675"/>
              <a:gd name="connsiteX8" fmla="*/ 2002040 w 9144001"/>
              <a:gd name="connsiteY8" fmla="*/ 5147675 h 5147675"/>
              <a:gd name="connsiteX9" fmla="*/ 528199 w 9144001"/>
              <a:gd name="connsiteY9" fmla="*/ 4498138 h 5147675"/>
              <a:gd name="connsiteX10" fmla="*/ 371258 w 9144001"/>
              <a:gd name="connsiteY10" fmla="*/ 4301898 h 5147675"/>
              <a:gd name="connsiteX11" fmla="*/ 372954 w 9144001"/>
              <a:gd name="connsiteY11" fmla="*/ 4302311 h 5147675"/>
              <a:gd name="connsiteX12" fmla="*/ 416872 w 9144001"/>
              <a:gd name="connsiteY12" fmla="*/ 4305173 h 5147675"/>
              <a:gd name="connsiteX13" fmla="*/ 421076 w 9144001"/>
              <a:gd name="connsiteY13" fmla="*/ 4304692 h 5147675"/>
              <a:gd name="connsiteX14" fmla="*/ 519767 w 9144001"/>
              <a:gd name="connsiteY14" fmla="*/ 4330646 h 5147675"/>
              <a:gd name="connsiteX15" fmla="*/ 1631739 w 9144001"/>
              <a:gd name="connsiteY15" fmla="*/ 4032541 h 5147675"/>
              <a:gd name="connsiteX16" fmla="*/ 1631739 w 9144001"/>
              <a:gd name="connsiteY16" fmla="*/ 4305790 h 5147675"/>
              <a:gd name="connsiteX17" fmla="*/ 2008581 w 9144001"/>
              <a:gd name="connsiteY17" fmla="*/ 4305790 h 5147675"/>
              <a:gd name="connsiteX18" fmla="*/ 2008581 w 9144001"/>
              <a:gd name="connsiteY18" fmla="*/ 3717145 h 5147675"/>
              <a:gd name="connsiteX19" fmla="*/ 2008582 w 9144001"/>
              <a:gd name="connsiteY19" fmla="*/ 3717145 h 5147675"/>
              <a:gd name="connsiteX20" fmla="*/ 2008582 w 9144001"/>
              <a:gd name="connsiteY20" fmla="*/ 3341860 h 5147675"/>
              <a:gd name="connsiteX21" fmla="*/ 998932 w 9144001"/>
              <a:gd name="connsiteY21" fmla="*/ 3341860 h 5147675"/>
              <a:gd name="connsiteX22" fmla="*/ 998932 w 9144001"/>
              <a:gd name="connsiteY22" fmla="*/ 3717145 h 5147675"/>
              <a:gd name="connsiteX23" fmla="*/ 1373490 w 9144001"/>
              <a:gd name="connsiteY23" fmla="*/ 3717145 h 5147675"/>
              <a:gd name="connsiteX24" fmla="*/ 1303666 w 9144001"/>
              <a:gd name="connsiteY24" fmla="*/ 3798867 h 5147675"/>
              <a:gd name="connsiteX25" fmla="*/ 9481 w 9144001"/>
              <a:gd name="connsiteY25" fmla="*/ 3224240 h 5147675"/>
              <a:gd name="connsiteX26" fmla="*/ 4951 w 9144001"/>
              <a:gd name="connsiteY26" fmla="*/ 3236367 h 5147675"/>
              <a:gd name="connsiteX27" fmla="*/ 2684 w 9144001"/>
              <a:gd name="connsiteY27" fmla="*/ 3191288 h 5147675"/>
              <a:gd name="connsiteX28" fmla="*/ 1 w 9144001"/>
              <a:gd name="connsiteY28" fmla="*/ 3191288 h 5147675"/>
              <a:gd name="connsiteX29" fmla="*/ 1 w 9144001"/>
              <a:gd name="connsiteY29" fmla="*/ 3137961 h 5147675"/>
              <a:gd name="connsiteX30" fmla="*/ 0 w 9144001"/>
              <a:gd name="connsiteY30" fmla="*/ 3137939 h 5147675"/>
              <a:gd name="connsiteX31" fmla="*/ 0 w 9144001"/>
              <a:gd name="connsiteY31" fmla="*/ 3137938 h 5147675"/>
              <a:gd name="connsiteX32" fmla="*/ 0 w 9144001"/>
              <a:gd name="connsiteY32" fmla="*/ 1645650 h 5147675"/>
              <a:gd name="connsiteX33" fmla="*/ 1 w 9144001"/>
              <a:gd name="connsiteY33" fmla="*/ 1645650 h 51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44001" h="5147675">
                <a:moveTo>
                  <a:pt x="1" y="0"/>
                </a:moveTo>
                <a:lnTo>
                  <a:pt x="9144001" y="0"/>
                </a:lnTo>
                <a:lnTo>
                  <a:pt x="9144001" y="2897600"/>
                </a:lnTo>
                <a:lnTo>
                  <a:pt x="9144001" y="3191288"/>
                </a:lnTo>
                <a:lnTo>
                  <a:pt x="9144001" y="5147088"/>
                </a:lnTo>
                <a:lnTo>
                  <a:pt x="4727575" y="5147088"/>
                </a:lnTo>
                <a:lnTo>
                  <a:pt x="4727575" y="5147675"/>
                </a:lnTo>
                <a:lnTo>
                  <a:pt x="3650997" y="5147675"/>
                </a:lnTo>
                <a:lnTo>
                  <a:pt x="2002040" y="5147675"/>
                </a:lnTo>
                <a:cubicBezTo>
                  <a:pt x="1418959" y="5147675"/>
                  <a:pt x="894096" y="4897452"/>
                  <a:pt x="528199" y="4498138"/>
                </a:cubicBezTo>
                <a:lnTo>
                  <a:pt x="371258" y="4301898"/>
                </a:lnTo>
                <a:lnTo>
                  <a:pt x="372954" y="4302311"/>
                </a:lnTo>
                <a:cubicBezTo>
                  <a:pt x="387739" y="4304577"/>
                  <a:pt x="402446" y="4305517"/>
                  <a:pt x="416872" y="4305173"/>
                </a:cubicBezTo>
                <a:lnTo>
                  <a:pt x="421076" y="4304692"/>
                </a:lnTo>
                <a:lnTo>
                  <a:pt x="519767" y="4330646"/>
                </a:lnTo>
                <a:cubicBezTo>
                  <a:pt x="804007" y="4390620"/>
                  <a:pt x="1306113" y="4394625"/>
                  <a:pt x="1631739" y="4032541"/>
                </a:cubicBezTo>
                <a:lnTo>
                  <a:pt x="1631739" y="4305790"/>
                </a:lnTo>
                <a:lnTo>
                  <a:pt x="2008581" y="4305790"/>
                </a:lnTo>
                <a:lnTo>
                  <a:pt x="2008581" y="3717145"/>
                </a:lnTo>
                <a:lnTo>
                  <a:pt x="2008582" y="3717145"/>
                </a:lnTo>
                <a:lnTo>
                  <a:pt x="2008582" y="3341860"/>
                </a:lnTo>
                <a:lnTo>
                  <a:pt x="998932" y="3341860"/>
                </a:lnTo>
                <a:lnTo>
                  <a:pt x="998932" y="3717145"/>
                </a:lnTo>
                <a:lnTo>
                  <a:pt x="1373490" y="3717145"/>
                </a:lnTo>
                <a:lnTo>
                  <a:pt x="1303666" y="3798867"/>
                </a:lnTo>
                <a:cubicBezTo>
                  <a:pt x="914338" y="4173453"/>
                  <a:pt x="32448" y="3945809"/>
                  <a:pt x="9481" y="3224240"/>
                </a:cubicBezTo>
                <a:lnTo>
                  <a:pt x="4951" y="3236367"/>
                </a:lnTo>
                <a:lnTo>
                  <a:pt x="2684" y="3191288"/>
                </a:lnTo>
                <a:lnTo>
                  <a:pt x="1" y="3191288"/>
                </a:lnTo>
                <a:lnTo>
                  <a:pt x="1" y="3137961"/>
                </a:lnTo>
                <a:lnTo>
                  <a:pt x="0" y="3137939"/>
                </a:lnTo>
                <a:lnTo>
                  <a:pt x="0" y="3137938"/>
                </a:lnTo>
                <a:lnTo>
                  <a:pt x="0" y="1645650"/>
                </a:lnTo>
                <a:lnTo>
                  <a:pt x="1" y="164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3" name="Date Placeholder 132">
            <a:extLst>
              <a:ext uri="{FF2B5EF4-FFF2-40B4-BE49-F238E27FC236}">
                <a16:creationId xmlns:a16="http://schemas.microsoft.com/office/drawing/2014/main" id="{9AC3D831-327E-4ADF-B27E-32AC0913EA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64892D-382A-F246-85F9-E706314457B1}" type="datetime1">
              <a:rPr lang="en-IN" smtClean="0"/>
              <a:t>29-06-2019</a:t>
            </a:fld>
            <a:endParaRPr lang="en-IN"/>
          </a:p>
        </p:txBody>
      </p:sp>
      <p:sp>
        <p:nvSpPr>
          <p:cNvPr id="135" name="Slide Number Placeholder 134">
            <a:extLst>
              <a:ext uri="{FF2B5EF4-FFF2-40B4-BE49-F238E27FC236}">
                <a16:creationId xmlns:a16="http://schemas.microsoft.com/office/drawing/2014/main" id="{9B4DE495-883A-4C30-86EF-E937F42C2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92C22-F16A-420C-A7E7-19AE8DFA3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3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5E11-4B71-49A2-A5CA-2C1C5CC58B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47" y="2234762"/>
            <a:ext cx="5373512" cy="11108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300AC66-03C0-4421-B116-D790883D5410}"/>
              </a:ext>
            </a:extLst>
          </p:cNvPr>
          <p:cNvSpPr txBox="1">
            <a:spLocks/>
          </p:cNvSpPr>
          <p:nvPr userDrawn="1"/>
        </p:nvSpPr>
        <p:spPr>
          <a:xfrm>
            <a:off x="642167" y="610235"/>
            <a:ext cx="5493203" cy="8643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5333F"/>
                </a:solidFill>
                <a:latin typeface="Neue Plak" panose="020B0804030202020204" pitchFamily="34" charset="0"/>
              </a:rPr>
              <a:t>Click to add Title</a:t>
            </a:r>
            <a:endParaRPr lang="en-IN" sz="3600" dirty="0">
              <a:solidFill>
                <a:srgbClr val="F5333F"/>
              </a:solidFill>
              <a:latin typeface="Neue Plak" panose="020B080403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C60F344-7C07-441B-A31D-6018ABB9583D}"/>
              </a:ext>
            </a:extLst>
          </p:cNvPr>
          <p:cNvSpPr/>
          <p:nvPr userDrawn="1"/>
        </p:nvSpPr>
        <p:spPr>
          <a:xfrm>
            <a:off x="11718595" y="3690308"/>
            <a:ext cx="870" cy="1071"/>
          </a:xfrm>
          <a:custGeom>
            <a:avLst/>
            <a:gdLst>
              <a:gd name="connsiteX0" fmla="*/ 0 w 870"/>
              <a:gd name="connsiteY0" fmla="*/ 0 h 1071"/>
              <a:gd name="connsiteX1" fmla="*/ 870 w 870"/>
              <a:gd name="connsiteY1" fmla="*/ 0 h 1071"/>
              <a:gd name="connsiteX2" fmla="*/ 870 w 870"/>
              <a:gd name="connsiteY2" fmla="*/ 1071 h 1071"/>
              <a:gd name="connsiteX3" fmla="*/ 0 w 870"/>
              <a:gd name="connsiteY3" fmla="*/ 0 h 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" h="1071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79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6E6F5B52-1A05-484E-BE74-C10EC951FF81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33836-CD3B-4BE8-AAF1-88EE59E38E2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62" y="209484"/>
            <a:ext cx="814046" cy="2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21" r:id="rId9"/>
    <p:sldLayoutId id="2147483708" r:id="rId10"/>
    <p:sldLayoutId id="2147483710" r:id="rId11"/>
    <p:sldLayoutId id="2147483711" r:id="rId12"/>
    <p:sldLayoutId id="2147483713" r:id="rId13"/>
    <p:sldLayoutId id="2147483712" r:id="rId14"/>
    <p:sldLayoutId id="2147483714" r:id="rId15"/>
    <p:sldLayoutId id="2147483715" r:id="rId16"/>
    <p:sldLayoutId id="2147483716" r:id="rId17"/>
    <p:sldLayoutId id="2147483717" r:id="rId18"/>
    <p:sldLayoutId id="2147483722" r:id="rId19"/>
    <p:sldLayoutId id="2147483736" r:id="rId20"/>
    <p:sldLayoutId id="2147483738" r:id="rId21"/>
    <p:sldLayoutId id="2147483739" r:id="rId2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eue Plak" panose="020B080403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linear_mode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11491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4000" dirty="0">
                <a:latin typeface="Proxima Nova Light" panose="02000506030000020004" pitchFamily="2" charset="77"/>
              </a:rPr>
              <a:t>Advanced Regression &amp; 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1655704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92EB-81BB-3B43-94C7-8FE4C43F772A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912F6-E36C-4096-8659-016CF1D5196F}"/>
              </a:ext>
            </a:extLst>
          </p:cNvPr>
          <p:cNvSpPr txBox="1"/>
          <p:nvPr/>
        </p:nvSpPr>
        <p:spPr>
          <a:xfrm>
            <a:off x="947640" y="957938"/>
            <a:ext cx="7710131" cy="330926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b="1" dirty="0"/>
              <a:t>‘If you are using regression without regularization, you have to be very special!’</a:t>
            </a:r>
          </a:p>
          <a:p>
            <a:pPr algn="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b="1" dirty="0"/>
              <a:t>- Owen Zhang, Chief Product Officer (</a:t>
            </a:r>
            <a:r>
              <a:rPr lang="en-US" b="1" dirty="0" err="1"/>
              <a:t>DataRobot</a:t>
            </a:r>
            <a:r>
              <a:rPr lang="en-US" b="1" dirty="0"/>
              <a:t>)</a:t>
            </a:r>
          </a:p>
          <a:p>
            <a:pPr algn="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endParaRPr lang="en-US" sz="4500" cap="all" spc="-75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35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912F6-E36C-4096-8659-016CF1D5196F}"/>
              </a:ext>
            </a:extLst>
          </p:cNvPr>
          <p:cNvSpPr txBox="1"/>
          <p:nvPr/>
        </p:nvSpPr>
        <p:spPr>
          <a:xfrm>
            <a:off x="947640" y="957938"/>
            <a:ext cx="4954619" cy="32309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500" cap="all" spc="-75" dirty="0">
                <a:latin typeface="+mj-lt"/>
              </a:rPr>
              <a:t>Why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57312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854F3-6BEE-424D-A6E6-36B8B95C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C8A-B7FE-4CAE-971B-23FD56931C4E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024E0-65C7-47A5-BF3D-F990B9CC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4831D-280B-43C7-A854-89924AC9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DCF46-7DB8-4C2A-ADDB-08E5AE43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43" y="386520"/>
            <a:ext cx="4812253" cy="40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4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BF78E-172A-475B-B0BE-B9E47D9A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9DA7-8613-4DB4-B2A6-63C6BAD1C144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87271-04FB-4E45-B314-1122A560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1BE3C-2AC7-485F-BF0F-A6A38F49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EBD04-7069-458C-8CF8-D0E9935F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40" y="83209"/>
            <a:ext cx="5880719" cy="49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3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9B476-3A96-4A0C-8ED5-878DFE3E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7793B-B95C-4327-9BC3-D5693D97BED9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803CD-7C58-4BE5-9B43-37BF4CD3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25586-A456-4046-A402-25057F0A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AFE4-6B0B-43C9-98C8-E33DE3B3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9" y="500743"/>
            <a:ext cx="7831103" cy="40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86A62-79E2-4277-B8CA-E14BA50E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75" y="706901"/>
            <a:ext cx="7985435" cy="3460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0E259F-6165-4773-B6F7-46096AF2B518}"/>
              </a:ext>
            </a:extLst>
          </p:cNvPr>
          <p:cNvSpPr/>
          <p:nvPr/>
        </p:nvSpPr>
        <p:spPr>
          <a:xfrm>
            <a:off x="808892" y="4336366"/>
            <a:ext cx="748401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12121"/>
                </a:solidFill>
                <a:latin typeface="Roboto"/>
              </a:rPr>
              <a:t>we could prevent overfitting by penalizing complex models, a principle called </a:t>
            </a:r>
            <a:r>
              <a:rPr lang="en-US" sz="1350" b="1" dirty="0">
                <a:solidFill>
                  <a:srgbClr val="212121"/>
                </a:solidFill>
                <a:latin typeface="Roboto"/>
              </a:rPr>
              <a:t>regularization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217109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907BD-9F2A-4C58-831F-5457C35F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20898"/>
            <a:ext cx="6196824" cy="569927"/>
          </a:xfrm>
        </p:spPr>
        <p:txBody>
          <a:bodyPr>
            <a:normAutofit fontScale="90000"/>
          </a:bodyPr>
          <a:lstStyle/>
          <a:p>
            <a:r>
              <a:rPr lang="en-US" dirty="0"/>
              <a:t>RIDGE REGRESSION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B3C1D-444F-4297-8DA5-2D8FD235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D035D-164F-4C78-8476-1A354CE72E3E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9802C-BE0F-478F-A8DD-D21FA6D3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78FFD-5768-459B-AB0F-C17909CD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37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D1C7F-332A-4553-BD6A-E5F6C724C99B}"/>
              </a:ext>
            </a:extLst>
          </p:cNvPr>
          <p:cNvSpPr/>
          <p:nvPr/>
        </p:nvSpPr>
        <p:spPr>
          <a:xfrm>
            <a:off x="274321" y="1445456"/>
            <a:ext cx="87852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/>
              </a:rPr>
              <a:t>Model complexity as a function of the </a:t>
            </a:r>
            <a:r>
              <a:rPr lang="en-US" i="1" dirty="0">
                <a:solidFill>
                  <a:srgbClr val="212121"/>
                </a:solidFill>
                <a:latin typeface="Roboto"/>
              </a:rPr>
              <a:t>weights</a:t>
            </a:r>
            <a:r>
              <a:rPr lang="en-US" dirty="0">
                <a:solidFill>
                  <a:srgbClr val="212121"/>
                </a:solidFill>
                <a:latin typeface="Roboto"/>
              </a:rPr>
              <a:t> of all the features in the model.</a:t>
            </a:r>
          </a:p>
          <a:p>
            <a:endParaRPr lang="en-US" dirty="0">
              <a:solidFill>
                <a:srgbClr val="212121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/>
              </a:rPr>
              <a:t>Model complexity as a function of the </a:t>
            </a:r>
            <a:r>
              <a:rPr lang="en-US" i="1" dirty="0">
                <a:solidFill>
                  <a:srgbClr val="212121"/>
                </a:solidFill>
                <a:latin typeface="Roboto"/>
              </a:rPr>
              <a:t>total number of features</a:t>
            </a:r>
            <a:r>
              <a:rPr lang="en-US" dirty="0">
                <a:solidFill>
                  <a:srgbClr val="212121"/>
                </a:solidFill>
                <a:latin typeface="Roboto"/>
              </a:rPr>
              <a:t> with nonzero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/>
            </a:endParaRPr>
          </a:p>
          <a:p>
            <a:endParaRPr lang="en-US" dirty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0CAA4-98FC-4453-A264-BB5742CC6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41" y="2580895"/>
            <a:ext cx="5888519" cy="6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5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408E46-D9A3-4DD4-BCAE-711D28FD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87107"/>
            <a:ext cx="8178800" cy="34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97DD5-5B53-490E-9B0C-0E5A4388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8E25-3A7C-4139-B681-EA8E1DB5A58C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D5DFD-5212-4565-95A7-D4A5AD0A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395F5-A3E6-4012-91EA-2D937435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952D8-2EAB-47DA-9B0E-8A8E75CB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36" y="235625"/>
            <a:ext cx="5778328" cy="49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6C36027-EA19-5546-BD93-2BE9B7E2B92B}" type="datetime1">
              <a:rPr lang="en-IN" sz="900" smtClean="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29-06-2019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733779" y="1063036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</a:t>
            </a:r>
            <a:r>
              <a:rPr lang="en-IN" sz="1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Advanced 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and Model selection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Thulasiram</a:t>
            </a: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38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6A3FB-EDA3-4041-A4EC-638DABBC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64C63-A5E5-471D-BADE-251AAE738D3E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99208-7B24-4B10-BC02-1362D3C8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113C-0340-4935-B310-EAAFB938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2C69-2A41-441D-838C-75D04BA5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7" y="1109927"/>
            <a:ext cx="8076573" cy="30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8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997FFE-A4CA-47AB-8C78-1837639A5ED0}"/>
              </a:ext>
            </a:extLst>
          </p:cNvPr>
          <p:cNvSpPr/>
          <p:nvPr/>
        </p:nvSpPr>
        <p:spPr>
          <a:xfrm>
            <a:off x="578534" y="1308295"/>
            <a:ext cx="7986932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developers tune the overall impact of the regularization term by multiplying its value by a scalar known as </a:t>
            </a:r>
            <a:r>
              <a:rPr lang="en-US" sz="21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US" sz="21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(also called the </a:t>
            </a:r>
            <a:r>
              <a:rPr lang="en-US" sz="21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regularization rate</a:t>
            </a:r>
            <a:r>
              <a:rPr lang="en-US" sz="21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algn="just">
              <a:buFont typeface="Wingdings" panose="05000000000000000000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Performing 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1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 regularization has the following effect on a model :</a:t>
            </a:r>
          </a:p>
          <a:p>
            <a:pPr marL="557213" lvl="1" indent="-214313" algn="just">
              <a:buFont typeface="Wingdings" panose="05000000000000000000" pitchFamily="2" charset="2"/>
              <a:buChar char="§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Encourages weight values toward 0 (but not exactly 0)</a:t>
            </a:r>
          </a:p>
          <a:p>
            <a:pPr marL="557213" lvl="1" indent="-214313" algn="just">
              <a:buFont typeface="Wingdings" panose="05000000000000000000" pitchFamily="2" charset="2"/>
              <a:buChar char="§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Encourages the mean of the weights toward 0, with a normal (bell-shaped or Gaussian) distribution.</a:t>
            </a:r>
          </a:p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96104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1ABEC-AE1B-42EF-9E4C-DCCC868E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482599"/>
            <a:ext cx="7043057" cy="450305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DE379E-F7BE-43CD-B9CA-B7E9F61515C1}"/>
              </a:ext>
            </a:extLst>
          </p:cNvPr>
          <p:cNvSpPr/>
          <p:nvPr/>
        </p:nvSpPr>
        <p:spPr>
          <a:xfrm>
            <a:off x="6306207" y="2128345"/>
            <a:ext cx="2294258" cy="1010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of weights for a high value of lambda</a:t>
            </a:r>
          </a:p>
        </p:txBody>
      </p:sp>
    </p:spTree>
    <p:extLst>
      <p:ext uri="{BB962C8B-B14F-4D97-AF65-F5344CB8AC3E}">
        <p14:creationId xmlns:p14="http://schemas.microsoft.com/office/powerpoint/2010/main" val="75042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73A26-1017-4C83-A55A-DF9151E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4" y="427337"/>
            <a:ext cx="6459455" cy="44154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373CB3-16E1-473E-8562-DEAF6E2F467F}"/>
              </a:ext>
            </a:extLst>
          </p:cNvPr>
          <p:cNvSpPr/>
          <p:nvPr/>
        </p:nvSpPr>
        <p:spPr>
          <a:xfrm>
            <a:off x="6849742" y="4132536"/>
            <a:ext cx="2294258" cy="1010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Histogram of weights for a lower value of lambda</a:t>
            </a:r>
          </a:p>
        </p:txBody>
      </p:sp>
    </p:spTree>
    <p:extLst>
      <p:ext uri="{BB962C8B-B14F-4D97-AF65-F5344CB8AC3E}">
        <p14:creationId xmlns:p14="http://schemas.microsoft.com/office/powerpoint/2010/main" val="143125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912F6-E36C-4096-8659-016CF1D5196F}"/>
              </a:ext>
            </a:extLst>
          </p:cNvPr>
          <p:cNvSpPr txBox="1"/>
          <p:nvPr/>
        </p:nvSpPr>
        <p:spPr>
          <a:xfrm>
            <a:off x="945154" y="1415846"/>
            <a:ext cx="7254980" cy="20498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5400" cap="all" spc="-75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L1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21783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EB5AD-8595-4957-84CB-25B783D0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3F0D-A66B-4153-89B5-60669556E931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22208-14CD-4A0C-80D1-0ED233AE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3AFEE-1C8D-4B3F-9290-2E72F3E7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4CE30-8617-4AD1-B573-E53D8887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57" y="169562"/>
            <a:ext cx="5824994" cy="48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06FA9-0399-49F0-84FD-6E72311D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5069-C3B1-482C-B0C4-DB07CA539060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D07E0-A5E0-426D-8C5D-167F6EE9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0B6F-5CF8-46E5-8A67-C18D7FB8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AB6B2-BFD2-4C93-9D33-91A4D10C0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8" y="1067106"/>
            <a:ext cx="8621917" cy="30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4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319A8C-777E-4741-964F-F098440EA4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8274" y="1681163"/>
            <a:ext cx="8275009" cy="237057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 For the same values of Alpha, the coefficients of lasso are much smaller as compared to that of ridge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 For same Alpha, lasso has higher RSS as compared to ridge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 Many of the coefficients are zero for very small values of alpha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BFE70-D488-4ECD-9353-25DC714451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312F0B-6369-4D45-8A5B-EE0EE5BFF852}" type="datetime1">
              <a:rPr lang="en-IN" smtClean="0"/>
              <a:t>29-06-2019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0C99-F486-46BC-B805-543A309C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27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A7D5D-6FF6-401C-8115-49C6028D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250541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71017-9E15-4B95-935F-4EFB7CFBB6AC}"/>
              </a:ext>
            </a:extLst>
          </p:cNvPr>
          <p:cNvSpPr txBox="1"/>
          <p:nvPr/>
        </p:nvSpPr>
        <p:spPr>
          <a:xfrm>
            <a:off x="949569" y="1804182"/>
            <a:ext cx="740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L1 Regularisation penalises the absolute weights and encourage uninformative coefficients in the model to be exactly zero</a:t>
            </a:r>
          </a:p>
        </p:txBody>
      </p:sp>
    </p:spTree>
    <p:extLst>
      <p:ext uri="{BB962C8B-B14F-4D97-AF65-F5344CB8AC3E}">
        <p14:creationId xmlns:p14="http://schemas.microsoft.com/office/powerpoint/2010/main" val="23361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5AB21-EAF0-46AF-9DD5-5E621BAC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379195"/>
            <a:ext cx="6952957" cy="29548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649238-BA02-4955-802F-DCACA75DB587}"/>
              </a:ext>
            </a:extLst>
          </p:cNvPr>
          <p:cNvSpPr/>
          <p:nvPr/>
        </p:nvSpPr>
        <p:spPr>
          <a:xfrm>
            <a:off x="337625" y="3540895"/>
            <a:ext cx="814871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derivative of L</a:t>
            </a:r>
            <a:r>
              <a:rPr lang="en-US" sz="1500" baseline="-25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removes x% of the weight every time and does not normally drive weights towards zero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derivative of L</a:t>
            </a:r>
            <a:r>
              <a:rPr lang="en-US" sz="15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 subtracts some constant from the weight every time and encourages the uninformative weights towards zero.</a:t>
            </a: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31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EC19-1622-4E05-9A35-2C490C60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57" y="419608"/>
            <a:ext cx="2823900" cy="428244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FLOW</a:t>
            </a: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3EC460-6164-4324-9FC1-EA7B67A4A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548357"/>
              </p:ext>
            </p:extLst>
          </p:nvPr>
        </p:nvGraphicFramePr>
        <p:xfrm>
          <a:off x="4108593" y="600710"/>
          <a:ext cx="4429636" cy="4450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807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912F6-E36C-4096-8659-016CF1D5196F}"/>
              </a:ext>
            </a:extLst>
          </p:cNvPr>
          <p:cNvSpPr txBox="1"/>
          <p:nvPr/>
        </p:nvSpPr>
        <p:spPr>
          <a:xfrm>
            <a:off x="1169287" y="1714934"/>
            <a:ext cx="7254980" cy="20498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5400" cap="all" spc="-7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elasticnet</a:t>
            </a:r>
            <a:endParaRPr lang="en-US" sz="5400" cap="all" spc="-75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endParaRPr lang="en-US" sz="5400" cap="all" spc="-75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396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94BA6-BE4E-4239-ABED-4530B28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395836"/>
            <a:ext cx="8293045" cy="2521895"/>
          </a:xfrm>
        </p:spPr>
        <p:txBody>
          <a:bodyPr>
            <a:normAutofit/>
          </a:bodyPr>
          <a:lstStyle/>
          <a:p>
            <a:r>
              <a:rPr lang="en-US" dirty="0"/>
              <a:t>Lasso works best when the model contains a lot of useless variables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194A4-02F2-4E76-8B02-A36489E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8A79-85E0-42ED-A4B4-02FC2D1A91FA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B8C3-9C70-40C0-9A53-B9C9E06C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0EF-EE75-44FE-8A68-ECFAFE8E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85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94BA6-BE4E-4239-ABED-4530B28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395836"/>
            <a:ext cx="8293045" cy="2521895"/>
          </a:xfrm>
        </p:spPr>
        <p:txBody>
          <a:bodyPr>
            <a:normAutofit/>
          </a:bodyPr>
          <a:lstStyle/>
          <a:p>
            <a:r>
              <a:rPr lang="en-US" dirty="0"/>
              <a:t>Ridge works best when most of the variables in the model are useful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194A4-02F2-4E76-8B02-A36489E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8A79-85E0-42ED-A4B4-02FC2D1A91FA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B8C3-9C70-40C0-9A53-B9C9E06C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0EF-EE75-44FE-8A68-ECFAFE8E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0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20521-8B2D-4FC1-8184-A2DEC814A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" t="34658" r="5127" b="31338"/>
          <a:stretch/>
        </p:blipFill>
        <p:spPr>
          <a:xfrm>
            <a:off x="790769" y="1896893"/>
            <a:ext cx="7886700" cy="17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0BCE0-6AF3-4865-B80B-0399013EA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t="9043" b="7892"/>
          <a:stretch/>
        </p:blipFill>
        <p:spPr>
          <a:xfrm>
            <a:off x="1148305" y="994229"/>
            <a:ext cx="6847390" cy="31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FEDE0-5922-4504-9864-23130BC8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9" y="485015"/>
            <a:ext cx="7448955" cy="41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07E66-DCE2-45CB-A45A-6FBF8589B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" t="7574" r="6414" b="15733"/>
          <a:stretch/>
        </p:blipFill>
        <p:spPr>
          <a:xfrm>
            <a:off x="416052" y="404622"/>
            <a:ext cx="8311896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07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94BA6-BE4E-4239-ABED-4530B28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395836"/>
            <a:ext cx="8293045" cy="2521895"/>
          </a:xfrm>
        </p:spPr>
        <p:txBody>
          <a:bodyPr>
            <a:normAutofit/>
          </a:bodyPr>
          <a:lstStyle/>
          <a:p>
            <a:r>
              <a:rPr lang="en-US" dirty="0"/>
              <a:t>Lasso tends to pick just one of the correlated terms and eliminates the others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194A4-02F2-4E76-8B02-A36489E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8A79-85E0-42ED-A4B4-02FC2D1A91FA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B8C3-9C70-40C0-9A53-B9C9E06C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0EF-EE75-44FE-8A68-ECFAFE8E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242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94BA6-BE4E-4239-ABED-4530B28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395836"/>
            <a:ext cx="8293045" cy="2521895"/>
          </a:xfrm>
        </p:spPr>
        <p:txBody>
          <a:bodyPr>
            <a:normAutofit/>
          </a:bodyPr>
          <a:lstStyle/>
          <a:p>
            <a:r>
              <a:rPr lang="en-US" dirty="0"/>
              <a:t>Ridge shrinks all of the parameters for the correlated variables together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194A4-02F2-4E76-8B02-A36489E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8A79-85E0-42ED-A4B4-02FC2D1A91FA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B8C3-9C70-40C0-9A53-B9C9E06C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0EF-EE75-44FE-8A68-ECFAFE8E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014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94BA6-BE4E-4239-ABED-4530B28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395836"/>
            <a:ext cx="8293045" cy="2521895"/>
          </a:xfrm>
        </p:spPr>
        <p:txBody>
          <a:bodyPr>
            <a:normAutofit/>
          </a:bodyPr>
          <a:lstStyle/>
          <a:p>
            <a:r>
              <a:rPr lang="en-US" dirty="0"/>
              <a:t>Elastic-Net groups and shrinks the parameters associated with the correlated variables and leaves them in equation or removes them all at once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194A4-02F2-4E76-8B02-A36489E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8A79-85E0-42ED-A4B4-02FC2D1A91FA}" type="datetime1">
              <a:rPr lang="en-IN" smtClean="0"/>
              <a:t>29-06-2019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B8C3-9C70-40C0-9A53-B9C9E06C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0EF-EE75-44FE-8A68-ECFAFE8E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C78A-5A97-4C03-BD39-DA1AE72E3FB5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5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4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8"/>
            <a:ext cx="5493203" cy="4654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1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6755" y="1476354"/>
            <a:ext cx="8190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linear regression problem, we are using “R-squared” to measure goodness-of-fit. We add a feature in linear regression model and retrain the same model.</a:t>
            </a:r>
          </a:p>
          <a:p>
            <a:r>
              <a:rPr lang="en-US" b="1" dirty="0"/>
              <a:t>Which of the following option is true?</a:t>
            </a:r>
            <a:endParaRPr lang="en-US" dirty="0"/>
          </a:p>
          <a:p>
            <a:r>
              <a:rPr lang="en-US" dirty="0"/>
              <a:t>A. If R Squared increases, this variable is significant.</a:t>
            </a:r>
          </a:p>
          <a:p>
            <a:r>
              <a:rPr lang="en-US" dirty="0"/>
              <a:t>B. If R Squared decreases, this variable is not significant.</a:t>
            </a:r>
          </a:p>
          <a:p>
            <a:r>
              <a:rPr lang="en-US" dirty="0"/>
              <a:t>C. Individually R squared cannot tell about variable importance. We can’t say anything about it right now.</a:t>
            </a:r>
          </a:p>
          <a:p>
            <a:r>
              <a:rPr lang="en-US" dirty="0"/>
              <a:t>D. None of these.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50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6B13D-AAB0-462B-8FB4-930AA705F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12543"/>
          <a:stretch/>
        </p:blipFill>
        <p:spPr>
          <a:xfrm>
            <a:off x="416052" y="384976"/>
            <a:ext cx="7829297" cy="365127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AFB55A9-A0BE-484D-B187-B19EC1700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27" y="4148226"/>
            <a:ext cx="4050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/>
              <a:t>Python Implementation: </a:t>
            </a:r>
            <a:r>
              <a:rPr lang="en-US" altLang="en-US" sz="1200" b="1" dirty="0" err="1">
                <a:latin typeface="Arial Unicode MS"/>
                <a:hlinkClick r:id="rId3" tooltip="sklearn.linear_model"/>
              </a:rPr>
              <a:t>sklearn.linear_model</a:t>
            </a:r>
            <a:r>
              <a:rPr lang="en-US" altLang="en-US" sz="1200" b="1" dirty="0" err="1"/>
              <a:t>.ElasticNet</a:t>
            </a:r>
            <a:endParaRPr lang="en-US" altLang="en-US" sz="1200" b="1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2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912F6-E36C-4096-8659-016CF1D5196F}"/>
              </a:ext>
            </a:extLst>
          </p:cNvPr>
          <p:cNvSpPr txBox="1"/>
          <p:nvPr/>
        </p:nvSpPr>
        <p:spPr>
          <a:xfrm>
            <a:off x="944510" y="1714934"/>
            <a:ext cx="7254980" cy="20498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5400" cap="all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Robust regression</a:t>
            </a:r>
          </a:p>
          <a:p>
            <a:pPr algn="ctr" defTabSz="685800">
              <a:lnSpc>
                <a:spcPct val="83000"/>
              </a:lnSpc>
              <a:spcBef>
                <a:spcPct val="0"/>
              </a:spcBef>
              <a:spcAft>
                <a:spcPts val="450"/>
              </a:spcAft>
            </a:pPr>
            <a:endParaRPr lang="en-US" sz="5400" cap="all" spc="-75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2334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0C3C71-E046-4DD2-BF1C-2AA15784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634" y="652599"/>
            <a:ext cx="7344156" cy="1145309"/>
          </a:xfrm>
        </p:spPr>
        <p:txBody>
          <a:bodyPr>
            <a:normAutofit/>
          </a:bodyPr>
          <a:lstStyle/>
          <a:p>
            <a:r>
              <a:rPr lang="en-US" dirty="0"/>
              <a:t>Leverage &amp; Influence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F23E1-411C-4AC5-A781-E0E37E93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634" y="1918387"/>
            <a:ext cx="7344156" cy="2555897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  <a:p>
            <a:r>
              <a:rPr lang="en-US" dirty="0"/>
              <a:t>Influence</a:t>
            </a:r>
          </a:p>
          <a:p>
            <a:r>
              <a:rPr lang="en-US" dirty="0"/>
              <a:t>Data with outliers</a:t>
            </a:r>
          </a:p>
          <a:p>
            <a:r>
              <a:rPr lang="en-US" dirty="0"/>
              <a:t>No errors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143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87D83-4E65-430C-8265-3322882D6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2" r="13236"/>
          <a:stretch/>
        </p:blipFill>
        <p:spPr>
          <a:xfrm>
            <a:off x="2075943" y="1018374"/>
            <a:ext cx="4992114" cy="378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E3EBF-11D6-4DFA-B894-71DFD160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75" y="482598"/>
            <a:ext cx="2166258" cy="107155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Without outlier</a:t>
            </a:r>
            <a:endParaRPr lang="en-IN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03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0C3C71-E046-4DD2-BF1C-2AA15784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634" y="652599"/>
            <a:ext cx="7344156" cy="1145309"/>
          </a:xfrm>
        </p:spPr>
        <p:txBody>
          <a:bodyPr>
            <a:normAutofit/>
          </a:bodyPr>
          <a:lstStyle/>
          <a:p>
            <a:r>
              <a:rPr lang="en-US" dirty="0"/>
              <a:t>ROBUST REGRESSION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F23E1-411C-4AC5-A781-E0E37E93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634" y="1918387"/>
            <a:ext cx="7344156" cy="25558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Weigh the observations differently</a:t>
            </a:r>
          </a:p>
          <a:p>
            <a:r>
              <a:rPr lang="en-US" dirty="0"/>
              <a:t>Outliers are down weighted</a:t>
            </a:r>
          </a:p>
          <a:p>
            <a:r>
              <a:rPr lang="en-US" dirty="0"/>
              <a:t>Huber weighting – Tuning constant K (calculated from the variance of residuals)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569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A228-AB68-4B5C-AC86-3D1487D8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92" y="459632"/>
            <a:ext cx="1685318" cy="1124804"/>
          </a:xfrm>
        </p:spPr>
        <p:txBody>
          <a:bodyPr anchor="b">
            <a:normAutofit/>
          </a:bodyPr>
          <a:lstStyle/>
          <a:p>
            <a:r>
              <a:rPr lang="en-US" sz="2100" dirty="0">
                <a:solidFill>
                  <a:srgbClr val="FFFFFF"/>
                </a:solidFill>
              </a:rPr>
              <a:t>Calculating Weights</a:t>
            </a:r>
            <a:endParaRPr lang="en-IN" sz="2100" dirty="0">
              <a:solidFill>
                <a:srgbClr val="FFFFFF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9F4C598-9772-44C6-A7E0-C6B0DC488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4" t="3538" r="14157" b="26309"/>
          <a:stretch/>
        </p:blipFill>
        <p:spPr>
          <a:xfrm>
            <a:off x="572179" y="631371"/>
            <a:ext cx="5560107" cy="30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8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FF4C-CDF9-4D9E-9DCE-987E35D7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92" y="459632"/>
            <a:ext cx="1685318" cy="1124804"/>
          </a:xfrm>
        </p:spPr>
        <p:txBody>
          <a:bodyPr anchor="b">
            <a:normAutofit/>
          </a:bodyPr>
          <a:lstStyle/>
          <a:p>
            <a:r>
              <a:rPr lang="en-US" sz="2100" dirty="0">
                <a:solidFill>
                  <a:srgbClr val="FFFFFF"/>
                </a:solidFill>
              </a:rPr>
              <a:t>Examples</a:t>
            </a:r>
            <a:endParaRPr lang="en-IN" sz="2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A2D14-575D-4E1C-9F53-1777C6ED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3" t="-262" r="13758" b="262"/>
          <a:stretch/>
        </p:blipFill>
        <p:spPr>
          <a:xfrm>
            <a:off x="805543" y="535946"/>
            <a:ext cx="5209490" cy="4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4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F058A0C7-09CE-4681-B081-9F6985A47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19355" r="16085" b="12900"/>
          <a:stretch/>
        </p:blipFill>
        <p:spPr>
          <a:xfrm>
            <a:off x="2039256" y="1121333"/>
            <a:ext cx="4956629" cy="2674153"/>
          </a:xfrm>
          <a:prstGeom prst="rect">
            <a:avLst/>
          </a:prstGeom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AC9B72BB-D4D6-4E07-8AAC-AE4CD4E9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03" y="1638027"/>
            <a:ext cx="2166329" cy="2902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Smaller residuals have more weight than larger residuals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147A2D-C26F-4165-B564-6404B9CB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875" y="4361528"/>
            <a:ext cx="47787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750" b="1" dirty="0">
                <a:latin typeface="Arial Unicode MS"/>
                <a:hlinkClick r:id="rId3" tooltip="sklearn.linear_model"/>
              </a:rPr>
              <a:t>Python Implementation:</a:t>
            </a:r>
            <a:r>
              <a:rPr lang="en-US" altLang="en-US" sz="750" b="1" u="sng" dirty="0">
                <a:latin typeface="Arial Unicode MS"/>
                <a:hlinkClick r:id="rId3" tooltip="sklearn.linear_model"/>
              </a:rPr>
              <a:t> </a:t>
            </a:r>
            <a:r>
              <a:rPr lang="en-US" altLang="en-US" sz="1200" b="1" u="sng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 tooltip="sklearn.linear_model"/>
              </a:rPr>
              <a:t>sklearn.linear_model</a:t>
            </a:r>
            <a:r>
              <a:rPr lang="en-US" altLang="en-US" sz="1200" b="1" u="sng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.HuberRegressor</a:t>
            </a:r>
            <a:endParaRPr lang="en-US" altLang="en-US" sz="1200" b="1" u="sng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81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CF291-5B2B-4993-B4C8-A8DBADA7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40" y="954600"/>
            <a:ext cx="4908465" cy="3234302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100" cap="all" spc="-75" dirty="0"/>
              <a:t>Demo of Ridge &amp;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598839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EC19-1622-4E05-9A35-2C490C60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57" y="419608"/>
            <a:ext cx="2823900" cy="428244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3EC460-6164-4324-9FC1-EA7B67A4A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270043"/>
              </p:ext>
            </p:extLst>
          </p:nvPr>
        </p:nvGraphicFramePr>
        <p:xfrm>
          <a:off x="4108593" y="600710"/>
          <a:ext cx="4429636" cy="4334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448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5C41373-8410-7E43-98CC-4EFDDD10C8A6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5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Solution: 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“R squared” individually can’t tell whether a variable is significant or not because each time when we add a feature, “R squared” can either increase or stay constant. But, it is not true in case of “Adjusted R squared” (increases when features found to be significant).</a:t>
            </a:r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1(Answer)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24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0319-5847-4EAC-8D38-EA159B58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626" y="1065530"/>
            <a:ext cx="2599905" cy="3012440"/>
          </a:xfrm>
        </p:spPr>
        <p:txBody>
          <a:bodyPr>
            <a:normAutofit/>
          </a:bodyPr>
          <a:lstStyle/>
          <a:p>
            <a:r>
              <a:rPr lang="en-IN" sz="27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32EA-D1EB-47BB-A0D6-86F345FC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89" y="1065530"/>
            <a:ext cx="4136069" cy="3012440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 course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Vidhya</a:t>
            </a:r>
          </a:p>
        </p:txBody>
      </p:sp>
    </p:spTree>
    <p:extLst>
      <p:ext uri="{BB962C8B-B14F-4D97-AF65-F5344CB8AC3E}">
        <p14:creationId xmlns:p14="http://schemas.microsoft.com/office/powerpoint/2010/main" val="2979844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11491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4000" dirty="0">
                <a:latin typeface="Proxima Nova Light" panose="02000506030000020004" pitchFamily="2" charset="77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1655704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FE4C-6887-C742-8AA6-90375168B633}" type="datetime1">
              <a:rPr lang="en-IN" smtClean="0"/>
              <a:t>29-06-2019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52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995534E-D5A1-8347-AE8D-57F23E0DD4BC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6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8"/>
            <a:ext cx="5493203" cy="1823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2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5071" y="1399116"/>
            <a:ext cx="7931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Suppose we have generated the data with help of polynomial regression of degree 3 (degree 3 will perfectly fit this data). Now consider below points and choose the option based on these points.</a:t>
            </a:r>
            <a:endParaRPr lang="en-US" dirty="0"/>
          </a:p>
          <a:p>
            <a:r>
              <a:rPr lang="en-US" b="1" dirty="0"/>
              <a:t>Simple Linear regression will have high bias and low variance</a:t>
            </a:r>
            <a:endParaRPr lang="en-US" dirty="0"/>
          </a:p>
          <a:p>
            <a:r>
              <a:rPr lang="en-US" b="1" dirty="0"/>
              <a:t>Simple Linear regression will have low bias and high variance</a:t>
            </a:r>
            <a:endParaRPr lang="en-US" dirty="0"/>
          </a:p>
          <a:p>
            <a:r>
              <a:rPr lang="en-US" b="1" dirty="0"/>
              <a:t>polynomial of degree 3 will have low bias and high variance</a:t>
            </a:r>
            <a:endParaRPr lang="en-US" dirty="0"/>
          </a:p>
          <a:p>
            <a:r>
              <a:rPr lang="en-US" b="1" dirty="0"/>
              <a:t>Polynomial of degree 3 will have low bias and Low variance</a:t>
            </a:r>
            <a:endParaRPr lang="en-US" dirty="0"/>
          </a:p>
          <a:p>
            <a:r>
              <a:rPr lang="en-US" dirty="0"/>
              <a:t>A. Only 1</a:t>
            </a:r>
          </a:p>
          <a:p>
            <a:r>
              <a:rPr lang="en-US" dirty="0"/>
              <a:t>B. 1 and 3</a:t>
            </a:r>
          </a:p>
          <a:p>
            <a:r>
              <a:rPr lang="en-US" dirty="0"/>
              <a:t>C. 1 and 4</a:t>
            </a:r>
          </a:p>
          <a:p>
            <a:r>
              <a:rPr lang="en-US" dirty="0"/>
              <a:t>D. 2 and 4</a:t>
            </a:r>
          </a:p>
        </p:txBody>
      </p:sp>
    </p:spTree>
    <p:extLst>
      <p:ext uri="{BB962C8B-B14F-4D97-AF65-F5344CB8AC3E}">
        <p14:creationId xmlns:p14="http://schemas.microsoft.com/office/powerpoint/2010/main" val="281471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C0D3E9E-FA23-8B4B-9A41-C8451A391A51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7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2(Answer)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8175" y="1772885"/>
            <a:ext cx="8099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 C</a:t>
            </a:r>
            <a:endParaRPr lang="en-US" dirty="0"/>
          </a:p>
          <a:p>
            <a:r>
              <a:rPr lang="en-US" dirty="0"/>
              <a:t>If we fit higher degree polynomial greater than 3, it will overfit the data because model will become more complex. If we fit the lower degree polynomial less than 3 which means that we have less complex model so in this case high bias and low variance. But in case of degree 3 polynomial it will have low bias and low variance.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995534E-D5A1-8347-AE8D-57F23E0DD4BC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8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8"/>
            <a:ext cx="5493203" cy="1823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3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5071" y="1399116"/>
            <a:ext cx="79311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Suppose you have fitted a complex regression model on a dataset. Now, you are using Ridge regression with tuning parameter lambda to reduce its complexity. Choose the option(s) below which describes relationship of bias and variance with lambda.</a:t>
            </a:r>
            <a:endParaRPr lang="en-US" dirty="0"/>
          </a:p>
          <a:p>
            <a:r>
              <a:rPr lang="en-US" dirty="0"/>
              <a:t>A. In case of very large lambda; bias is low, variance is low</a:t>
            </a:r>
          </a:p>
          <a:p>
            <a:r>
              <a:rPr lang="en-US" dirty="0"/>
              <a:t>B. In case of very large lambda; bias is low, variance is high</a:t>
            </a:r>
          </a:p>
          <a:p>
            <a:r>
              <a:rPr lang="en-US" dirty="0"/>
              <a:t>C. In case of very large lambda; bias is high, variance is low</a:t>
            </a:r>
          </a:p>
          <a:p>
            <a:r>
              <a:rPr lang="en-US" dirty="0"/>
              <a:t>D. In case of very large lambda; bias is high, variance is high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5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C0D3E9E-FA23-8B4B-9A41-C8451A391A51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29-06-2019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3(Answer)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29-06-2019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110" y="2109683"/>
            <a:ext cx="809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 C</a:t>
            </a:r>
            <a:endParaRPr lang="en-US" dirty="0"/>
          </a:p>
          <a:p>
            <a:r>
              <a:rPr lang="en-US" dirty="0"/>
              <a:t>If lambda is very large it means model is less complex. So in this case bias is high and variance in low.</a:t>
            </a:r>
          </a:p>
        </p:txBody>
      </p:sp>
    </p:spTree>
    <p:extLst>
      <p:ext uri="{BB962C8B-B14F-4D97-AF65-F5344CB8AC3E}">
        <p14:creationId xmlns:p14="http://schemas.microsoft.com/office/powerpoint/2010/main" val="426995032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0B7D4BF-F823-4A60-AE97-D3B3BE85E950}" vid="{1ADBB6A7-6E7E-4ADD-AD9D-36AA95C6FA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MASTER_UPGRAD</Template>
  <TotalTime>21459</TotalTime>
  <Words>1007</Words>
  <Application>Microsoft Office PowerPoint</Application>
  <PresentationFormat>On-screen Show (16:9)</PresentationFormat>
  <Paragraphs>188</Paragraphs>
  <Slides>51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Arial Unicode MS</vt:lpstr>
      <vt:lpstr>Calibri</vt:lpstr>
      <vt:lpstr>Calibri Light</vt:lpstr>
      <vt:lpstr>Neue Plak</vt:lpstr>
      <vt:lpstr>Proxima Nova</vt:lpstr>
      <vt:lpstr>Proxima Nova Light</vt:lpstr>
      <vt:lpstr>Proxima Nova Rg</vt:lpstr>
      <vt:lpstr>Roboto</vt:lpstr>
      <vt:lpstr>Roboto Cn</vt:lpstr>
      <vt:lpstr>Wingdings</vt:lpstr>
      <vt:lpstr>MASTER_UPGRAD</vt:lpstr>
      <vt:lpstr>PowerPoint Presentation</vt:lpstr>
      <vt:lpstr>PowerPoint Presentation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RIDGE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LASSO</vt:lpstr>
      <vt:lpstr>PowerPoint Presentation</vt:lpstr>
      <vt:lpstr>PowerPoint Presentation</vt:lpstr>
      <vt:lpstr>PowerPoint Presentation</vt:lpstr>
      <vt:lpstr>Lasso works best when the model contains a lot of useless variables</vt:lpstr>
      <vt:lpstr>Ridge works best when most of the variables in the model are useful</vt:lpstr>
      <vt:lpstr>PowerPoint Presentation</vt:lpstr>
      <vt:lpstr>PowerPoint Presentation</vt:lpstr>
      <vt:lpstr>PowerPoint Presentation</vt:lpstr>
      <vt:lpstr>PowerPoint Presentation</vt:lpstr>
      <vt:lpstr>Lasso tends to pick just one of the correlated terms and eliminates the others</vt:lpstr>
      <vt:lpstr>Ridge shrinks all of the parameters for the correlated variables together</vt:lpstr>
      <vt:lpstr>Elastic-Net groups and shrinks the parameters associated with the correlated variables and leaves them in equation or removes them all at once </vt:lpstr>
      <vt:lpstr>PowerPoint Presentation</vt:lpstr>
      <vt:lpstr>PowerPoint Presentation</vt:lpstr>
      <vt:lpstr>Leverage &amp; Influence</vt:lpstr>
      <vt:lpstr>Without outlier</vt:lpstr>
      <vt:lpstr>ROBUST REGRESSION</vt:lpstr>
      <vt:lpstr>Calculating Weights</vt:lpstr>
      <vt:lpstr>Examples</vt:lpstr>
      <vt:lpstr>PowerPoint Presentation</vt:lpstr>
      <vt:lpstr>Demo of Ridge &amp; Lasso regression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G THULASIRAM</cp:lastModifiedBy>
  <cp:revision>279</cp:revision>
  <dcterms:created xsi:type="dcterms:W3CDTF">2019-01-02T10:18:22Z</dcterms:created>
  <dcterms:modified xsi:type="dcterms:W3CDTF">2019-06-29T09:10:44Z</dcterms:modified>
</cp:coreProperties>
</file>